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1" r:id="rId4"/>
    <p:sldId id="292" r:id="rId5"/>
    <p:sldId id="293" r:id="rId6"/>
    <p:sldId id="294" r:id="rId7"/>
    <p:sldId id="295" r:id="rId8"/>
    <p:sldId id="289" r:id="rId9"/>
    <p:sldId id="290" r:id="rId10"/>
    <p:sldId id="263" r:id="rId11"/>
    <p:sldId id="264" r:id="rId12"/>
    <p:sldId id="265" r:id="rId13"/>
    <p:sldId id="266" r:id="rId14"/>
    <p:sldId id="298" r:id="rId15"/>
    <p:sldId id="287" r:id="rId16"/>
    <p:sldId id="267" r:id="rId17"/>
    <p:sldId id="268" r:id="rId18"/>
    <p:sldId id="333" r:id="rId19"/>
    <p:sldId id="269" r:id="rId20"/>
    <p:sldId id="302" r:id="rId21"/>
    <p:sldId id="270" r:id="rId22"/>
    <p:sldId id="271" r:id="rId23"/>
    <p:sldId id="272" r:id="rId24"/>
    <p:sldId id="273" r:id="rId25"/>
    <p:sldId id="275" r:id="rId26"/>
    <p:sldId id="332" r:id="rId27"/>
    <p:sldId id="321" r:id="rId28"/>
    <p:sldId id="303" r:id="rId29"/>
    <p:sldId id="304" r:id="rId30"/>
    <p:sldId id="336" r:id="rId31"/>
    <p:sldId id="306" r:id="rId32"/>
    <p:sldId id="307" r:id="rId33"/>
    <p:sldId id="337" r:id="rId34"/>
    <p:sldId id="338" r:id="rId35"/>
    <p:sldId id="320" r:id="rId36"/>
    <p:sldId id="308" r:id="rId37"/>
    <p:sldId id="309" r:id="rId38"/>
    <p:sldId id="311" r:id="rId39"/>
    <p:sldId id="312" r:id="rId40"/>
    <p:sldId id="318" r:id="rId41"/>
    <p:sldId id="313" r:id="rId42"/>
    <p:sldId id="314" r:id="rId43"/>
    <p:sldId id="315" r:id="rId44"/>
    <p:sldId id="335" r:id="rId45"/>
    <p:sldId id="316" r:id="rId46"/>
    <p:sldId id="317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46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71.10465" units="1/cm"/>
          <inkml:channelProperty channel="Y" name="resolution" value="98.96907" units="1/cm"/>
          <inkml:channelProperty channel="T" name="resolution" value="1" units="1/dev"/>
        </inkml:channelProperties>
      </inkml:inkSource>
      <inkml:timestamp xml:id="ts0" timeString="2021-04-28T08:31:43.644"/>
    </inkml:context>
    <inkml:brush xml:id="br0">
      <inkml:brushProperty name="width" value="0.2734" units="cm"/>
      <inkml:brushProperty name="height" value="0.2734" units="cm"/>
      <inkml:brushProperty name="color" value="#00B050"/>
    </inkml:brush>
  </inkml:definitions>
  <inkml:trace contextRef="#ctx0" brushRef="#br0">14393 17560 0</inkml:trace>
  <inkml:trace contextRef="#ctx0" brushRef="#br0" timeOffset="12617.0451">27720 14330 0,'-31'0'15,"0"0"1,31-31 0,-32 31-16,1 0 0,0 0 15,31-31-15,-32 31 16,1 0-16,0 0 16,-63-63-16,62 63 15,-31 0-15,1-32 16,-64 32-16,32-31 15,32 0 1,-33-32-16,33 63 16,-64-31-16,64 31 15,-32-32-15,-1 32 16,1-31-16,32 31 16,-32-63-16,31 63 15,0 0-15,-31 0 16,0 0-16,0 0 15,31 0-15,-62 0 16,62 0-16,-62 0 16,62 0-16,-63 0 15,64 0-15,-64 0 16,1 0-16,-1 0 16,1 0-16,62 0 15,-62-31-15,-1 31 16,1 0-16,0 0 15,62 0-15,-63-32 16,64 32-16,-64 0 16,32-31-16,32 31 15,-1-63-15,-31 32 16,62 31-16,-30 0 16,30 0-16,-30 0 15,-1 0 1,32 0-16,-64-31 15,64 31-15,0 0 16,-32-32-16,32 32 16,-32 0-16,32-31 15,-1 31-15,1-31 16,-1-1-16,1 32 16,0 0-16,-1-31 15,1 31-15,0-31 16,-1 31-16,1 0 15,0-32-15,-32 32 16,32-31-16,-1 31 16,1-32-16,-1 32 15,1 0-15,0-31 16,-1 31-16,1-31 16,-32-1-16,32 1 15,0-32-15,-32 32 16,-31 31-16,31-31 15,0-1-15,-31 1 16,63-63-16,-32 94 16,-31-32-1,63 1-15,-1 0 16,1-1-16,0 32 16,31-31-16,-32 0 15,1 31-15,0 0 16,31-32-16,-32 32 15,32-31-15,0 0 16,-31 31-16,31-32 16,-31 32-16,31-31 15,-32 31-15,32-31 16,-31-1-16,0 1 16,-1-1-16,1 1 15,31 0-15,-32-1 16,32 1-16,-31 0 15,0 31-15,31-32 16,-32 32-16,32-62 16,0 30-16,0 1 15,-31 31-15,31-31 16,0-1 0,-31 32 30,-1 0-30,32-31 0,0-1-1,-31 32-15,31-31 16,0 0 62,0 62 94,0 0-156,0 1-1,0-1-15,0 1 16,-63-32-16,63 31 15,0 0-15,0 63 16,0-62-16,0-1 16,0 0-16,0 1 15,0-1-15,0 0 16</inkml:trace>
  <inkml:trace contextRef="#ctx0" brushRef="#br0" timeOffset="14072.1854">20728 11884 0,'31'0'281,"-31"32"-249,31-32-17,1 0-15,-32 31 16,31-31-16,-31 31 15,0 1-15,31-32 16,1 31 0,-1-31-16,1 0 15,-32 31-15,31-31 16,-31 63 0,31-63-1,1 0 1,-32 32 15,31-32-31,0 0 16,-31 31-1,32-31-15,-32 31 16,31-31 0,0 0-16,1 0 15,-32 32-15,31-32 16,0 0-16,-31 31 31,32-31 0,-32 31-15,0 1 0,31-32-16,1 0 31,-1 0-31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34A9-C537-4E08-B2CD-9591E97B6F1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932E-010A-4709-95E9-5DF015A0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0.png"/><Relationship Id="rId4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4.png"/><Relationship Id="rId7" Type="http://schemas.openxmlformats.org/officeDocument/2006/relationships/image" Target="../media/image7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Open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39" y="1350986"/>
            <a:ext cx="70160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00B0F0"/>
                </a:solidFill>
              </a:rPr>
              <a:t>exchange rate </a:t>
            </a:r>
            <a:r>
              <a:rPr lang="en-US" dirty="0"/>
              <a:t>is simply the </a:t>
            </a:r>
            <a:r>
              <a:rPr lang="en-US" dirty="0">
                <a:solidFill>
                  <a:srgbClr val="00B0F0"/>
                </a:solidFill>
              </a:rPr>
              <a:t>value of currency A relative to another currency B</a:t>
            </a:r>
            <a:r>
              <a:rPr lang="en-US" dirty="0"/>
              <a:t>.</a:t>
            </a:r>
          </a:p>
          <a:p>
            <a:pPr lvl="1"/>
            <a:r>
              <a:rPr lang="en-US" sz="4400" dirty="0" err="1"/>
              <a:t>Eg</a:t>
            </a:r>
            <a:r>
              <a:rPr lang="en-US" sz="4400" dirty="0"/>
              <a:t>. 1 USD = 6.5RMB </a:t>
            </a:r>
            <a:r>
              <a:rPr lang="en-US" sz="4400" dirty="0" smtClean="0"/>
              <a:t>or 1RMB </a:t>
            </a:r>
            <a:r>
              <a:rPr lang="en-US" sz="4400" dirty="0"/>
              <a:t>= </a:t>
            </a:r>
            <a:r>
              <a:rPr lang="en-US" sz="4400" dirty="0" smtClean="0"/>
              <a:t>0.15USD</a:t>
            </a:r>
            <a:endParaRPr lang="en-US" sz="4400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exchange rate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determined by the foreign </a:t>
            </a:r>
            <a:r>
              <a:rPr lang="en-US" dirty="0">
                <a:solidFill>
                  <a:srgbClr val="00B050"/>
                </a:solidFill>
              </a:rPr>
              <a:t>exchange </a:t>
            </a:r>
            <a:r>
              <a:rPr lang="en-US" dirty="0" smtClean="0">
                <a:solidFill>
                  <a:srgbClr val="00B050"/>
                </a:solidFill>
              </a:rPr>
              <a:t>market </a:t>
            </a:r>
            <a:r>
              <a:rPr lang="en-US" dirty="0" smtClean="0"/>
              <a:t>which we will cover in the very next chapter.</a:t>
            </a:r>
          </a:p>
          <a:p>
            <a:pPr lvl="1"/>
            <a:r>
              <a:rPr lang="en-US" dirty="0" smtClean="0"/>
              <a:t>In this market, one </a:t>
            </a:r>
            <a:r>
              <a:rPr lang="en-US" dirty="0"/>
              <a:t>currency is exchanged for </a:t>
            </a:r>
            <a:r>
              <a:rPr lang="en-US" dirty="0" smtClean="0"/>
              <a:t>another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141" y="936325"/>
            <a:ext cx="3979604" cy="2878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390" y="402811"/>
            <a:ext cx="4558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The Exchange Rate</a:t>
            </a:r>
          </a:p>
        </p:txBody>
      </p:sp>
      <p:pic>
        <p:nvPicPr>
          <p:cNvPr id="3074" name="Picture 2" descr="Manual and Automatic exchange rate - WooBeW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63" y="4348773"/>
            <a:ext cx="4736560" cy="16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83" y="0"/>
            <a:ext cx="4230824" cy="122978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Exchange Rate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559" y="266566"/>
            <a:ext cx="4494583" cy="132646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value of a currency can, and often changes. </a:t>
            </a:r>
          </a:p>
          <a:p>
            <a:r>
              <a:rPr lang="en-US" sz="1800" dirty="0" smtClean="0"/>
              <a:t>We can use the following terms to explain these changes.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884218" y="1759974"/>
            <a:ext cx="40521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When currency A appreciates relative to currency B, currency B therefore depreciates relative to currency A.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66" y="4961405"/>
            <a:ext cx="2906843" cy="12490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346" y="1114446"/>
            <a:ext cx="5004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Appreciate</a:t>
            </a:r>
            <a:r>
              <a:rPr lang="en-US" sz="2800" dirty="0"/>
              <a:t> = go up in value  </a:t>
            </a:r>
            <a:r>
              <a:rPr lang="en-US" sz="2800" dirty="0" err="1"/>
              <a:t>eg</a:t>
            </a:r>
            <a:r>
              <a:rPr lang="en-US" sz="2800" dirty="0"/>
              <a:t>. RMB can buy more </a:t>
            </a:r>
            <a:r>
              <a:rPr lang="en-US" sz="2800" dirty="0" smtClean="0"/>
              <a:t>AUD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Depreciate</a:t>
            </a:r>
            <a:r>
              <a:rPr lang="en-US" sz="2800" dirty="0"/>
              <a:t> = go down in value </a:t>
            </a:r>
            <a:r>
              <a:rPr lang="en-US" sz="2800" dirty="0" err="1"/>
              <a:t>eg</a:t>
            </a:r>
            <a:r>
              <a:rPr lang="en-US" sz="2800" dirty="0"/>
              <a:t>. RMB can buy less </a:t>
            </a:r>
            <a:r>
              <a:rPr lang="en-US" sz="2800" dirty="0" smtClean="0"/>
              <a:t>AUD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Exchange Rate Fluctuations </a:t>
            </a:r>
            <a:r>
              <a:rPr lang="en-US" sz="2800" dirty="0"/>
              <a:t>= the upward (appreciation) and downward (depreciation) movements that occur over time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66" y="644791"/>
            <a:ext cx="1849556" cy="1373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83" y="2488211"/>
            <a:ext cx="1673993" cy="1511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67252" y="3086442"/>
            <a:ext cx="3637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Currency Appreciation:</a:t>
            </a:r>
          </a:p>
          <a:p>
            <a:r>
              <a:rPr lang="en-US" dirty="0"/>
              <a:t>When the currency becomes more valuable in terms of other currencies.</a:t>
            </a:r>
          </a:p>
          <a:p>
            <a:r>
              <a:rPr lang="en-US" b="1" dirty="0"/>
              <a:t>Currency Depreciation</a:t>
            </a:r>
          </a:p>
          <a:p>
            <a:r>
              <a:rPr lang="en-US" dirty="0"/>
              <a:t>When a currency becomes less valuable in terms of other currencies.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7252" y="5466920"/>
            <a:ext cx="323481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Appreciation = currency becomes more valuable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Depreciation = currency becomes less valuable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562" y="239998"/>
            <a:ext cx="7256646" cy="712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Appreciation and Depreciation Consequences Summarized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82745" y="1315820"/>
            <a:ext cx="5181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Depreciation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/>
              <a:t>↓Purchasing Power → ↓Imports ↑Exports</a:t>
            </a:r>
          </a:p>
          <a:p>
            <a:pPr marL="0" indent="0">
              <a:buNone/>
            </a:pPr>
            <a:r>
              <a:rPr lang="en-US" dirty="0"/>
              <a:t>→Benefits for </a:t>
            </a:r>
            <a:r>
              <a:rPr lang="en-US" dirty="0" smtClean="0"/>
              <a:t>some individuals </a:t>
            </a:r>
          </a:p>
          <a:p>
            <a:pPr lvl="1"/>
            <a:r>
              <a:rPr lang="en-US" dirty="0" smtClean="0"/>
              <a:t>Foreigners buying your exports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herefore exporters benefit because their products are cheaper</a:t>
            </a:r>
          </a:p>
          <a:p>
            <a:pPr lvl="1"/>
            <a:r>
              <a:rPr lang="en-US" dirty="0" smtClean="0"/>
              <a:t>Foreigners investing in your country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1503" y="1315820"/>
            <a:ext cx="5181600" cy="4351338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Appreciation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/>
              <a:t>↑Purchasing Power →↑Imports ↓Exports</a:t>
            </a:r>
          </a:p>
          <a:p>
            <a:pPr marL="0" indent="0">
              <a:buNone/>
            </a:pPr>
            <a:r>
              <a:rPr lang="en-US" dirty="0"/>
              <a:t>→Benefits for </a:t>
            </a:r>
            <a:r>
              <a:rPr lang="en-US" dirty="0" smtClean="0"/>
              <a:t>some individuals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Locals buying imports from foreign countries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People living abroad being paid in your currency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Foreigners </a:t>
            </a:r>
            <a:r>
              <a:rPr lang="en-US" dirty="0"/>
              <a:t>sending money back home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 smtClean="0"/>
              <a:t>→Negative outcomes </a:t>
            </a:r>
            <a:r>
              <a:rPr lang="en-US" dirty="0"/>
              <a:t>for some individuals</a:t>
            </a:r>
          </a:p>
          <a:p>
            <a:pPr marL="685800" lvl="4">
              <a:spcBef>
                <a:spcPts val="1000"/>
              </a:spcBef>
            </a:pPr>
            <a:r>
              <a:rPr lang="en-US" dirty="0"/>
              <a:t>E</a:t>
            </a:r>
            <a:r>
              <a:rPr lang="en-US" dirty="0" smtClean="0"/>
              <a:t>xporters </a:t>
            </a:r>
            <a:r>
              <a:rPr lang="en-US" dirty="0"/>
              <a:t>lose </a:t>
            </a:r>
            <a:r>
              <a:rPr lang="en-US" dirty="0" smtClean="0"/>
              <a:t>out because their products are more expensive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1" y="5644632"/>
            <a:ext cx="2749399" cy="1064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781" y="5691412"/>
            <a:ext cx="2629607" cy="971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49" y="1296111"/>
            <a:ext cx="1360667" cy="1010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584" y="1264743"/>
            <a:ext cx="1188969" cy="10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4" y="0"/>
            <a:ext cx="10515600" cy="1012723"/>
          </a:xfrm>
        </p:spPr>
        <p:txBody>
          <a:bodyPr/>
          <a:lstStyle/>
          <a:p>
            <a:r>
              <a:rPr lang="en-US" dirty="0" smtClean="0"/>
              <a:t>Floating vs Fixed Exchange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3" y="1012723"/>
            <a:ext cx="10412361" cy="7779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Governments can choose to control the exchange rate or allow it to fluctuate. These two exchange rate systems are given these two names.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936" y="5661076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 The Qatari currency is set to the USD.</a:t>
            </a:r>
          </a:p>
          <a:p>
            <a:r>
              <a:rPr lang="en-US" dirty="0" smtClean="0"/>
              <a:t>This is a </a:t>
            </a:r>
            <a:r>
              <a:rPr lang="en-US" b="1" dirty="0" smtClean="0"/>
              <a:t>fixed exchange rate system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348" y="5390999"/>
            <a:ext cx="3662093" cy="990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4599" y="5269693"/>
            <a:ext cx="215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AUD fluctuates in value compared to the Chinese Currency CNY/RMB.</a:t>
            </a:r>
          </a:p>
          <a:p>
            <a:r>
              <a:rPr lang="en-US" sz="1600" dirty="0" smtClean="0"/>
              <a:t>This is a </a:t>
            </a:r>
            <a:r>
              <a:rPr lang="en-US" sz="1600" b="1" dirty="0" smtClean="0"/>
              <a:t>floating exchange rate system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0" y="3765336"/>
            <a:ext cx="4601577" cy="1895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79731" y="2407371"/>
            <a:ext cx="5506272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Floating = the government allows market forces to decide the exchange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Managed float = the government allows market forces to dictate the price but also intervenes when it wishes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. Italy was accused of manipulating their exchange rate so that local firms had an advantage in exporting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04" y="2492964"/>
            <a:ext cx="489400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Fixed = the government controls the exchange rate</a:t>
            </a:r>
          </a:p>
        </p:txBody>
      </p:sp>
      <p:sp>
        <p:nvSpPr>
          <p:cNvPr id="10" name="Right Arrow 9"/>
          <p:cNvSpPr/>
          <p:nvPr/>
        </p:nvSpPr>
        <p:spPr>
          <a:xfrm rot="1770290">
            <a:off x="5700118" y="1810376"/>
            <a:ext cx="1140542" cy="61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476931">
            <a:off x="4291941" y="1858440"/>
            <a:ext cx="1140542" cy="61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3858" y="1790709"/>
            <a:ext cx="38345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Floating exchange rates are far more common and therefore our default assumption is that questions will concern floating exchange rates.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9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65126"/>
            <a:ext cx="5359400" cy="101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Exchange Rate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756215"/>
            <a:ext cx="6502400" cy="239924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exchange rate </a:t>
            </a:r>
            <a:r>
              <a:rPr lang="en-US" dirty="0" smtClean="0"/>
              <a:t>is simply the </a:t>
            </a:r>
            <a:r>
              <a:rPr lang="en-US" dirty="0" smtClean="0">
                <a:solidFill>
                  <a:srgbClr val="00B0F0"/>
                </a:solidFill>
              </a:rPr>
              <a:t>value of currency A relative to another currency B</a:t>
            </a:r>
            <a:r>
              <a:rPr lang="en-US" dirty="0" smtClean="0"/>
              <a:t>.</a:t>
            </a:r>
          </a:p>
          <a:p>
            <a:pPr lvl="1"/>
            <a:r>
              <a:rPr lang="en-US" sz="4400" dirty="0" err="1" smtClean="0"/>
              <a:t>Eg</a:t>
            </a:r>
            <a:r>
              <a:rPr lang="en-US" sz="4400" dirty="0" smtClean="0"/>
              <a:t>. 1 USD = 6.5RMB or 1RMB = 0.15USD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3533" y="4285103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Appreciate</a:t>
            </a:r>
            <a:r>
              <a:rPr lang="en-US" dirty="0"/>
              <a:t> = go up in value  </a:t>
            </a:r>
            <a:r>
              <a:rPr lang="en-US" dirty="0" err="1"/>
              <a:t>eg</a:t>
            </a:r>
            <a:r>
              <a:rPr lang="en-US" dirty="0"/>
              <a:t>. RMB can buy more AUD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Depreciate</a:t>
            </a:r>
            <a:r>
              <a:rPr lang="en-US" dirty="0"/>
              <a:t> = go down in value </a:t>
            </a:r>
            <a:r>
              <a:rPr lang="en-US" dirty="0" err="1"/>
              <a:t>eg</a:t>
            </a:r>
            <a:r>
              <a:rPr lang="en-US" dirty="0"/>
              <a:t>. RMB can buy less AUD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33" y="3927000"/>
            <a:ext cx="1849556" cy="1373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33" y="5346756"/>
            <a:ext cx="1673993" cy="1511244"/>
          </a:xfrm>
          <a:prstGeom prst="rect">
            <a:avLst/>
          </a:prstGeom>
        </p:spPr>
      </p:pic>
      <p:pic>
        <p:nvPicPr>
          <p:cNvPr id="7" name="Picture 4" descr="9 Things Businesses Need to Know About Chinese Tourists | Aliz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68" y="2462101"/>
            <a:ext cx="1647236" cy="13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xports lift MHP poultry sales in first quarter of 2018 | WATTAgNet |  WATTPoul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05" y="2396451"/>
            <a:ext cx="1802173" cy="11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7767" y="365126"/>
            <a:ext cx="2545971" cy="209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Appreciation = ↑Purchasing </a:t>
            </a:r>
            <a:r>
              <a:rPr lang="en-US" sz="1400" b="1" dirty="0" smtClean="0"/>
              <a:t>Power</a:t>
            </a:r>
          </a:p>
          <a:p>
            <a:r>
              <a:rPr lang="en-US" sz="1400" dirty="0" smtClean="0"/>
              <a:t>Who benefits: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travelling to other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buying imports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investing in other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on fixed incomes, living overseas.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9638" y="365126"/>
            <a:ext cx="21892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Depreciation </a:t>
            </a:r>
            <a:r>
              <a:rPr lang="en-US" sz="1400" b="1" dirty="0"/>
              <a:t>= </a:t>
            </a:r>
            <a:r>
              <a:rPr lang="en-US" sz="1400" b="1" dirty="0" smtClean="0"/>
              <a:t>↓Purchasing Power</a:t>
            </a:r>
          </a:p>
          <a:p>
            <a:r>
              <a:rPr lang="en-US" sz="1400" dirty="0" smtClean="0"/>
              <a:t>Who 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Exporters whose goods are now cheaper for foreigners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Foreign investors in the country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695" y="5492599"/>
            <a:ext cx="2923308" cy="99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1" y="5209336"/>
            <a:ext cx="2772924" cy="1557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08534" y="4101403"/>
            <a:ext cx="2845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Floating = the government allows </a:t>
            </a:r>
            <a:r>
              <a:rPr lang="en-US" dirty="0">
                <a:solidFill>
                  <a:srgbClr val="00B0F0"/>
                </a:solidFill>
              </a:rPr>
              <a:t>market forces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decide the exchange </a:t>
            </a:r>
            <a:r>
              <a:rPr lang="en-US" dirty="0" smtClean="0">
                <a:solidFill>
                  <a:srgbClr val="00B0F0"/>
                </a:solidFill>
              </a:rPr>
              <a:t>rate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5692" y="4076755"/>
            <a:ext cx="244700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Fixed = the government controls the exchange rate</a:t>
            </a:r>
          </a:p>
        </p:txBody>
      </p:sp>
    </p:spTree>
    <p:extLst>
      <p:ext uri="{BB962C8B-B14F-4D97-AF65-F5344CB8AC3E}">
        <p14:creationId xmlns:p14="http://schemas.microsoft.com/office/powerpoint/2010/main" val="41381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Market – ‘Forex Market’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14" y="1690686"/>
            <a:ext cx="5216936" cy="41201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the foreign exchange market?</a:t>
            </a:r>
          </a:p>
          <a:p>
            <a:r>
              <a:rPr lang="en-US" dirty="0" smtClean="0"/>
              <a:t>A market is simply a place where buyers and sellers come together whether in a physical space, or increasingly in online spaces. </a:t>
            </a:r>
          </a:p>
          <a:p>
            <a:r>
              <a:rPr lang="en-US" dirty="0" smtClean="0"/>
              <a:t>The foreign exchange rate market is a place where </a:t>
            </a:r>
            <a:r>
              <a:rPr lang="en-US" dirty="0" smtClean="0">
                <a:solidFill>
                  <a:srgbClr val="00B0F0"/>
                </a:solidFill>
              </a:rPr>
              <a:t>buyers and sellers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exchange currency</a:t>
            </a:r>
            <a:r>
              <a:rPr lang="en-US" dirty="0" smtClean="0"/>
              <a:t> of one country for the currency of another</a:t>
            </a:r>
          </a:p>
          <a:p>
            <a:r>
              <a:rPr lang="en-US" dirty="0" smtClean="0"/>
              <a:t>This determines the </a:t>
            </a:r>
            <a:r>
              <a:rPr lang="en-US" dirty="0" smtClean="0">
                <a:solidFill>
                  <a:srgbClr val="00B0F0"/>
                </a:solidFill>
              </a:rPr>
              <a:t>equilibrium exchange rate </a:t>
            </a:r>
            <a:r>
              <a:rPr lang="en-US" dirty="0" smtClean="0"/>
              <a:t>in a flexible exchange market and influences the flow of goods, services and financial capital between countries. </a:t>
            </a:r>
          </a:p>
          <a:p>
            <a:r>
              <a:rPr lang="en-US" dirty="0" smtClean="0"/>
              <a:t>We can call the </a:t>
            </a:r>
            <a:r>
              <a:rPr lang="en-US" dirty="0" smtClean="0">
                <a:solidFill>
                  <a:srgbClr val="00B050"/>
                </a:solidFill>
              </a:rPr>
              <a:t>for</a:t>
            </a:r>
            <a:r>
              <a:rPr lang="en-US" dirty="0" smtClean="0"/>
              <a:t>eign </a:t>
            </a:r>
            <a:r>
              <a:rPr lang="en-US" dirty="0" smtClean="0">
                <a:solidFill>
                  <a:srgbClr val="00B050"/>
                </a:solidFill>
              </a:rPr>
              <a:t>ex</a:t>
            </a:r>
            <a:r>
              <a:rPr lang="en-US" dirty="0" smtClean="0"/>
              <a:t>change </a:t>
            </a:r>
            <a:r>
              <a:rPr lang="en-US" dirty="0" smtClean="0">
                <a:solidFill>
                  <a:srgbClr val="00B050"/>
                </a:solidFill>
              </a:rPr>
              <a:t>market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B050"/>
                </a:solidFill>
              </a:rPr>
              <a:t>Forex market </a:t>
            </a:r>
            <a:r>
              <a:rPr lang="en-US" dirty="0" smtClean="0"/>
              <a:t>for short.</a:t>
            </a:r>
            <a:endParaRPr lang="en-US" dirty="0"/>
          </a:p>
        </p:txBody>
      </p:sp>
      <p:pic>
        <p:nvPicPr>
          <p:cNvPr id="2050" name="Picture 2" descr="Best Forex Trading Platforms in 2021 - SmartAs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1" y="1845774"/>
            <a:ext cx="596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3" y="109000"/>
            <a:ext cx="5995219" cy="844243"/>
          </a:xfrm>
        </p:spPr>
        <p:txBody>
          <a:bodyPr/>
          <a:lstStyle/>
          <a:p>
            <a:r>
              <a:rPr lang="en-US" dirty="0" smtClean="0"/>
              <a:t>Exchange Rate Graph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07877" y="2544963"/>
            <a:ext cx="4109884" cy="1637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Price Axis</a:t>
            </a:r>
            <a:r>
              <a:rPr lang="en-US" dirty="0" smtClean="0"/>
              <a:t>: We can see that the value of US dollars (USD) is given in terms of Euros (EUR). This is </a:t>
            </a:r>
            <a:r>
              <a:rPr lang="en-US" b="1" dirty="0" smtClean="0"/>
              <a:t>the exchange rate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Therefore we can show appreciation and depreciation on this axis.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07877" y="4285549"/>
            <a:ext cx="4109884" cy="108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Quantity Axis</a:t>
            </a:r>
            <a:r>
              <a:rPr lang="en-US" sz="2000" dirty="0" smtClean="0"/>
              <a:t>: This shows the </a:t>
            </a:r>
            <a:r>
              <a:rPr lang="en-US" sz="2000" b="1" dirty="0" smtClean="0"/>
              <a:t>quantity of Dollars</a:t>
            </a:r>
            <a:r>
              <a:rPr lang="en-US" sz="2000" dirty="0" smtClean="0"/>
              <a:t> that are being demanded and supplied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68" y="6353700"/>
            <a:ext cx="2267402" cy="247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6" y="1363004"/>
            <a:ext cx="7176571" cy="5238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367" y="174594"/>
            <a:ext cx="5761703" cy="1959006"/>
          </a:xfrm>
        </p:spPr>
        <p:txBody>
          <a:bodyPr>
            <a:no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B050"/>
                </a:solidFill>
              </a:rPr>
              <a:t>exchange rate graph </a:t>
            </a:r>
            <a:r>
              <a:rPr lang="en-US" sz="1400" dirty="0" smtClean="0"/>
              <a:t>is a new graph but it is the </a:t>
            </a:r>
            <a:r>
              <a:rPr lang="en-US" sz="1400" dirty="0" smtClean="0">
                <a:solidFill>
                  <a:srgbClr val="00B050"/>
                </a:solidFill>
              </a:rPr>
              <a:t>same as any standard demand and supply graph</a:t>
            </a:r>
            <a:r>
              <a:rPr lang="en-US" sz="1400" dirty="0" smtClean="0"/>
              <a:t>.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Demand</a:t>
            </a:r>
            <a:r>
              <a:rPr lang="en-US" sz="1400" dirty="0" smtClean="0"/>
              <a:t> is the </a:t>
            </a:r>
            <a:r>
              <a:rPr lang="en-US" sz="1400" dirty="0" smtClean="0">
                <a:solidFill>
                  <a:srgbClr val="00B050"/>
                </a:solidFill>
              </a:rPr>
              <a:t>demand of people to have money in that currency</a:t>
            </a:r>
            <a:r>
              <a:rPr lang="en-US" sz="1400" dirty="0" smtClean="0"/>
              <a:t>. </a:t>
            </a:r>
            <a:r>
              <a:rPr lang="en-US" sz="1400" dirty="0" err="1" smtClean="0"/>
              <a:t>Eg</a:t>
            </a:r>
            <a:r>
              <a:rPr lang="en-US" sz="1400" dirty="0" smtClean="0"/>
              <a:t>. You wish to buy $100 US Dollars for a holiday.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Supply</a:t>
            </a:r>
            <a:r>
              <a:rPr lang="en-US" sz="1400" dirty="0" smtClean="0"/>
              <a:t> is </a:t>
            </a:r>
            <a:r>
              <a:rPr lang="en-US" sz="1400" dirty="0" smtClean="0">
                <a:solidFill>
                  <a:srgbClr val="00B050"/>
                </a:solidFill>
              </a:rPr>
              <a:t>individuals wanting to give up their currency </a:t>
            </a:r>
            <a:r>
              <a:rPr lang="en-US" sz="1400" dirty="0" smtClean="0"/>
              <a:t>in exchange for another. </a:t>
            </a:r>
            <a:r>
              <a:rPr lang="en-US" sz="1400" dirty="0" err="1" smtClean="0"/>
              <a:t>Eg</a:t>
            </a:r>
            <a:r>
              <a:rPr lang="en-US" sz="1400" dirty="0" smtClean="0"/>
              <a:t>. An American wants to give away their US dollars in exchange for Euros.</a:t>
            </a:r>
          </a:p>
          <a:p>
            <a:r>
              <a:rPr lang="en-US" sz="1400" dirty="0" smtClean="0"/>
              <a:t>The price is given in terms of the </a:t>
            </a:r>
            <a:r>
              <a:rPr lang="en-US" sz="1400" b="1" dirty="0" smtClean="0"/>
              <a:t>other currency</a:t>
            </a:r>
            <a:r>
              <a:rPr lang="en-US" sz="1400" dirty="0"/>
              <a:t> </a:t>
            </a:r>
            <a:r>
              <a:rPr lang="en-US" sz="1400" dirty="0" smtClean="0"/>
              <a:t>because when we talk about the price of US dollars we need to talk about how much we give up to buy 1 US dollar.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-54645" y="3316248"/>
            <a:ext cx="741145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-54646" y="4326901"/>
            <a:ext cx="741145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413" y="3506696"/>
            <a:ext cx="121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Appreciation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413" y="4274053"/>
            <a:ext cx="121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Depreciation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773" y="779646"/>
            <a:ext cx="410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Major Graph in AP Macro!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4" y="-202200"/>
            <a:ext cx="10515600" cy="1325563"/>
          </a:xfrm>
        </p:spPr>
        <p:txBody>
          <a:bodyPr/>
          <a:lstStyle/>
          <a:p>
            <a:r>
              <a:rPr lang="en-US" b="1" dirty="0"/>
              <a:t>Determinants of currency demand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7" y="2453877"/>
            <a:ext cx="5837903" cy="1499681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2. Income</a:t>
            </a:r>
          </a:p>
          <a:p>
            <a:pPr lvl="1"/>
            <a:r>
              <a:rPr lang="en-US" sz="1600" dirty="0" smtClean="0"/>
              <a:t>When individuals have higher incomes, they will tend to purchase a wider variety of goods including imports.</a:t>
            </a:r>
          </a:p>
          <a:p>
            <a:pPr lvl="1"/>
            <a:r>
              <a:rPr lang="en-US" sz="1600" dirty="0" smtClean="0"/>
              <a:t>Therefore, if income level increases in a country B they will buy more of country A’s </a:t>
            </a:r>
            <a:r>
              <a:rPr lang="en-US" sz="1600" dirty="0"/>
              <a:t>exports. Therefore they will demand more of currency A. 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7145" y="3976752"/>
            <a:ext cx="569602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3. Interest </a:t>
            </a:r>
            <a:r>
              <a:rPr lang="en-US" dirty="0">
                <a:solidFill>
                  <a:srgbClr val="00B0F0"/>
                </a:solidFill>
              </a:rPr>
              <a:t>Rates</a:t>
            </a:r>
          </a:p>
          <a:p>
            <a:r>
              <a:rPr lang="en-US" dirty="0"/>
              <a:t>	If the </a:t>
            </a:r>
            <a:r>
              <a:rPr lang="en-US" dirty="0" smtClean="0"/>
              <a:t>interest </a:t>
            </a:r>
            <a:r>
              <a:rPr lang="en-US" dirty="0"/>
              <a:t>rate increases </a:t>
            </a:r>
            <a:r>
              <a:rPr lang="en-US" dirty="0" smtClean="0"/>
              <a:t>in country A, then foreign </a:t>
            </a:r>
            <a:r>
              <a:rPr lang="en-US" dirty="0" err="1" smtClean="0"/>
              <a:t>inestors</a:t>
            </a:r>
            <a:r>
              <a:rPr lang="en-US" dirty="0" smtClean="0"/>
              <a:t> will want to put more of their money in country A. Therefore they will demand more of currency A.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83166" y="1888545"/>
            <a:ext cx="6096000" cy="12003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6. </a:t>
            </a:r>
            <a:r>
              <a:rPr lang="en-US" dirty="0">
                <a:solidFill>
                  <a:srgbClr val="00B0F0"/>
                </a:solidFill>
              </a:rPr>
              <a:t>Expected Future Exchange Rates</a:t>
            </a:r>
          </a:p>
          <a:p>
            <a:r>
              <a:rPr lang="en-US" dirty="0"/>
              <a:t>	Higher future exchange rates increase demand and lower expected future exchange rates decreases demand. </a:t>
            </a:r>
            <a:r>
              <a:rPr lang="en-US" dirty="0" smtClean="0"/>
              <a:t>This is what we refer to as speculation because there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8097" y="758601"/>
            <a:ext cx="5388724" cy="1499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Tastes and Preferences</a:t>
            </a:r>
          </a:p>
          <a:p>
            <a:pPr lvl="1"/>
            <a:r>
              <a:rPr lang="en-US" sz="1400" dirty="0" smtClean="0"/>
              <a:t>If the demand for a country’s exports increase, the demand for the currency also increases. This may occur if their products become more popular. </a:t>
            </a:r>
          </a:p>
          <a:p>
            <a:pPr lvl="1"/>
            <a:r>
              <a:rPr lang="en-US" sz="1400" dirty="0" smtClean="0"/>
              <a:t>Investors may also have preferences for investing in property or other investments, therefore increasing or decreasing demand for that currency.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764" y="5284072"/>
            <a:ext cx="5837903" cy="14996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B0F0"/>
                </a:solidFill>
              </a:rPr>
              <a:t>4. Price Level (Inflation)</a:t>
            </a:r>
          </a:p>
          <a:p>
            <a:pPr lvl="1"/>
            <a:r>
              <a:rPr lang="en-US" sz="1400" dirty="0" smtClean="0"/>
              <a:t>If a country has issues with inflation then people will be less likely to hold that currency because the value will decrease over time. </a:t>
            </a:r>
          </a:p>
          <a:p>
            <a:pPr lvl="1"/>
            <a:r>
              <a:rPr lang="en-US" sz="1400" dirty="0" smtClean="0"/>
              <a:t>Furthermore, countries with high inflation tend to be less stable overall, discouraging investors and reducing the demand of that currency.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69" y="3352868"/>
            <a:ext cx="5125362" cy="3134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772309" y="3547668"/>
            <a:ext cx="1739371" cy="2058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51983" y="4197509"/>
            <a:ext cx="1619609" cy="1959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3166" y="669584"/>
            <a:ext cx="609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5. Changes </a:t>
            </a:r>
            <a:r>
              <a:rPr lang="en-US" b="1" dirty="0">
                <a:solidFill>
                  <a:srgbClr val="00B0F0"/>
                </a:solidFill>
              </a:rPr>
              <a:t>in trade </a:t>
            </a:r>
            <a:r>
              <a:rPr lang="en-US" b="1" dirty="0" smtClean="0">
                <a:solidFill>
                  <a:srgbClr val="00B0F0"/>
                </a:solidFill>
              </a:rPr>
              <a:t>policies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increase in tariffs results in a lower demand for imports from the foreign country. As a result, the demand for foreign currency decreases, and the foreign currency depreciates.</a:t>
            </a:r>
          </a:p>
        </p:txBody>
      </p:sp>
    </p:spTree>
    <p:extLst>
      <p:ext uri="{BB962C8B-B14F-4D97-AF65-F5344CB8AC3E}">
        <p14:creationId xmlns:p14="http://schemas.microsoft.com/office/powerpoint/2010/main" val="28223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3" y="188739"/>
            <a:ext cx="10515600" cy="566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Meanings of Capital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Capital = Equipment and Machines</a:t>
            </a:r>
          </a:p>
          <a:p>
            <a:r>
              <a:rPr lang="en-US" dirty="0" smtClean="0"/>
              <a:t>If you see the terms:</a:t>
            </a:r>
          </a:p>
          <a:p>
            <a:pPr lvl="1"/>
            <a:r>
              <a:rPr lang="en-US" dirty="0" smtClean="0"/>
              <a:t>Capital stock</a:t>
            </a:r>
          </a:p>
          <a:p>
            <a:pPr lvl="1"/>
            <a:r>
              <a:rPr lang="en-US" dirty="0" smtClean="0"/>
              <a:t>Capital formation</a:t>
            </a:r>
          </a:p>
          <a:p>
            <a:pPr lvl="1"/>
            <a:r>
              <a:rPr lang="en-US" dirty="0" smtClean="0"/>
              <a:t>Capital goods</a:t>
            </a:r>
          </a:p>
          <a:p>
            <a:pPr lvl="1"/>
            <a:r>
              <a:rPr lang="en-US" dirty="0" smtClean="0"/>
              <a:t>Investment in capital</a:t>
            </a:r>
          </a:p>
          <a:p>
            <a:r>
              <a:rPr lang="en-US" dirty="0" smtClean="0"/>
              <a:t>This refers to equipment and machines which firms use to help produce goods.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Capital = money</a:t>
            </a:r>
          </a:p>
          <a:p>
            <a:endParaRPr lang="en-US" dirty="0" smtClean="0"/>
          </a:p>
          <a:p>
            <a:r>
              <a:rPr lang="en-US" dirty="0" smtClean="0"/>
              <a:t>If you see the terms:</a:t>
            </a:r>
          </a:p>
          <a:p>
            <a:pPr lvl="1"/>
            <a:r>
              <a:rPr lang="en-US" dirty="0" smtClean="0"/>
              <a:t>Capital inflows/outflows</a:t>
            </a:r>
          </a:p>
          <a:p>
            <a:pPr lvl="1"/>
            <a:r>
              <a:rPr lang="en-US" dirty="0" smtClean="0"/>
              <a:t>Foreign capital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refers to money which is lent to businesses and used by businesses.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777" y="1063869"/>
            <a:ext cx="1000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Somewhat confusingly, capital can take on slightly different meanings depending on the context, similar to many words in English (</a:t>
            </a:r>
            <a:r>
              <a:rPr lang="en-US" dirty="0" err="1" smtClean="0"/>
              <a:t>eg</a:t>
            </a:r>
            <a:r>
              <a:rPr lang="en-US" dirty="0" smtClean="0"/>
              <a:t>. Lunch break vs break computer, Wrist watch vs watch TV etc.)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215" y="1710200"/>
            <a:ext cx="1970413" cy="1107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8" y="5591908"/>
            <a:ext cx="2125226" cy="1266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0071" y="170329"/>
            <a:ext cx="459889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Capital = equipment and machines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Capital = money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Flow Questions – the highest interest rate wins!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722257" cy="34297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Investors like to </a:t>
            </a:r>
            <a:r>
              <a:rPr lang="en-US" dirty="0" smtClean="0">
                <a:solidFill>
                  <a:srgbClr val="00B0F0"/>
                </a:solidFill>
              </a:rPr>
              <a:t>put their money where they get highest returns</a:t>
            </a:r>
            <a:r>
              <a:rPr lang="en-US" dirty="0" smtClean="0"/>
              <a:t>, including the loanable funds market (</a:t>
            </a:r>
            <a:r>
              <a:rPr lang="en-US" dirty="0" err="1" smtClean="0"/>
              <a:t>ie</a:t>
            </a:r>
            <a:r>
              <a:rPr lang="en-US" dirty="0" smtClean="0"/>
              <a:t>. lending money and getting paid back with interest)</a:t>
            </a:r>
          </a:p>
          <a:p>
            <a:r>
              <a:rPr lang="en-US" dirty="0" smtClean="0"/>
              <a:t>If the </a:t>
            </a:r>
            <a:r>
              <a:rPr lang="en-US" dirty="0" smtClean="0">
                <a:solidFill>
                  <a:srgbClr val="00B0F0"/>
                </a:solidFill>
              </a:rPr>
              <a:t>interest rate</a:t>
            </a:r>
            <a:r>
              <a:rPr lang="en-US" dirty="0" smtClean="0"/>
              <a:t> in a country </a:t>
            </a:r>
            <a:r>
              <a:rPr lang="en-US" dirty="0" smtClean="0">
                <a:solidFill>
                  <a:srgbClr val="00B0F0"/>
                </a:solidFill>
              </a:rPr>
              <a:t>increases</a:t>
            </a:r>
            <a:r>
              <a:rPr lang="en-US" dirty="0" smtClean="0"/>
              <a:t> relative to other countries</a:t>
            </a:r>
          </a:p>
          <a:p>
            <a:pPr lvl="1"/>
            <a:r>
              <a:rPr lang="en-US" dirty="0" smtClean="0"/>
              <a:t>Investors want to </a:t>
            </a:r>
            <a:r>
              <a:rPr lang="en-US" dirty="0" smtClean="0">
                <a:solidFill>
                  <a:srgbClr val="00B0F0"/>
                </a:solidFill>
              </a:rPr>
              <a:t>put their money in this country </a:t>
            </a:r>
            <a:r>
              <a:rPr lang="en-US" dirty="0" smtClean="0"/>
              <a:t>where the returns are highest which will </a:t>
            </a:r>
            <a:r>
              <a:rPr lang="en-US" dirty="0" smtClean="0">
                <a:solidFill>
                  <a:srgbClr val="00B0F0"/>
                </a:solidFill>
              </a:rPr>
              <a:t>increase demand for that currency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</a:t>
            </a:r>
            <a:r>
              <a:rPr lang="en-US" dirty="0" smtClean="0">
                <a:solidFill>
                  <a:srgbClr val="7030A0"/>
                </a:solidFill>
              </a:rPr>
              <a:t>interest rate </a:t>
            </a:r>
            <a:r>
              <a:rPr lang="en-US" dirty="0" smtClean="0"/>
              <a:t>in a country </a:t>
            </a:r>
            <a:r>
              <a:rPr lang="en-US" dirty="0" smtClean="0">
                <a:solidFill>
                  <a:srgbClr val="7030A0"/>
                </a:solidFill>
              </a:rPr>
              <a:t>decreases</a:t>
            </a:r>
            <a:r>
              <a:rPr lang="en-US" dirty="0" smtClean="0"/>
              <a:t> relative to other countries</a:t>
            </a:r>
          </a:p>
          <a:p>
            <a:pPr lvl="1"/>
            <a:r>
              <a:rPr lang="en-US" dirty="0" smtClean="0"/>
              <a:t>Investors want to </a:t>
            </a:r>
            <a:r>
              <a:rPr lang="en-US" dirty="0" smtClean="0">
                <a:solidFill>
                  <a:srgbClr val="7030A0"/>
                </a:solidFill>
              </a:rPr>
              <a:t>move their money out of this country </a:t>
            </a:r>
            <a:r>
              <a:rPr lang="en-US" dirty="0" smtClean="0"/>
              <a:t>and find a higher interest rate which will </a:t>
            </a:r>
            <a:r>
              <a:rPr lang="en-US" dirty="0" smtClean="0">
                <a:solidFill>
                  <a:srgbClr val="7030A0"/>
                </a:solidFill>
              </a:rPr>
              <a:t>decrease demand for that currency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343" y="4536717"/>
            <a:ext cx="1714739" cy="142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77" y="1690688"/>
            <a:ext cx="4022303" cy="2624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943" y="4663404"/>
            <a:ext cx="1587794" cy="2043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5142" y="1978591"/>
            <a:ext cx="59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6559" y="1978591"/>
            <a:ext cx="59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05142" y="3304154"/>
            <a:ext cx="59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09846" y="2634279"/>
            <a:ext cx="59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51719" y="4001294"/>
            <a:ext cx="59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181480" y="4278240"/>
              <a:ext cx="4798080" cy="20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2160" y="4228920"/>
                <a:ext cx="4896720" cy="2142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/>
          <p:cNvSpPr/>
          <p:nvPr/>
        </p:nvSpPr>
        <p:spPr>
          <a:xfrm>
            <a:off x="6560457" y="3673486"/>
            <a:ext cx="1235034" cy="8632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013" y="5255394"/>
            <a:ext cx="49666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country with higher interest rates will attract more capital inflows (investors moving money to that country)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-58537"/>
            <a:ext cx="10515600" cy="786667"/>
          </a:xfrm>
        </p:spPr>
        <p:txBody>
          <a:bodyPr/>
          <a:lstStyle/>
          <a:p>
            <a:r>
              <a:rPr lang="en-US" dirty="0" smtClean="0"/>
              <a:t>Topic 6.1 Balance of Payment Accounts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175" y="2765689"/>
            <a:ext cx="5181600" cy="26584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Current Account (CA)</a:t>
            </a:r>
          </a:p>
          <a:p>
            <a:r>
              <a:rPr lang="en-US" sz="2400" dirty="0" smtClean="0"/>
              <a:t>Net exports</a:t>
            </a:r>
          </a:p>
          <a:p>
            <a:r>
              <a:rPr lang="en-US" sz="2400" dirty="0" smtClean="0"/>
              <a:t>Net Investment income</a:t>
            </a:r>
          </a:p>
          <a:p>
            <a:r>
              <a:rPr lang="en-US" sz="2400" dirty="0" smtClean="0"/>
              <a:t>Net Transfers</a:t>
            </a:r>
          </a:p>
          <a:p>
            <a:pPr lvl="1"/>
            <a:r>
              <a:rPr lang="en-US" sz="2000" dirty="0" smtClean="0"/>
              <a:t>Money </a:t>
            </a:r>
            <a:r>
              <a:rPr lang="en-US" sz="2000" dirty="0"/>
              <a:t>transfers</a:t>
            </a:r>
          </a:p>
          <a:p>
            <a:pPr lvl="1"/>
            <a:r>
              <a:rPr lang="en-US" sz="2000" dirty="0" smtClean="0"/>
              <a:t>Net unilateral transfers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14650" y="2872899"/>
            <a:ext cx="5181600" cy="23844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Capital and Financial Account</a:t>
            </a:r>
          </a:p>
          <a:p>
            <a:r>
              <a:rPr lang="en-US" dirty="0" smtClean="0"/>
              <a:t>Net purchase of assets between countries</a:t>
            </a:r>
          </a:p>
          <a:p>
            <a:r>
              <a:rPr lang="en-US" dirty="0" smtClean="0"/>
              <a:t>Net Financial capital transfers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56850" y="5977367"/>
            <a:ext cx="10515600" cy="88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Whenever there is a transaction </a:t>
            </a:r>
            <a:r>
              <a:rPr lang="en-US" dirty="0" smtClean="0"/>
              <a:t>between our country and another, we should ask: “</a:t>
            </a:r>
            <a:r>
              <a:rPr lang="en-US" dirty="0" smtClean="0">
                <a:solidFill>
                  <a:srgbClr val="00B0F0"/>
                </a:solidFill>
              </a:rPr>
              <a:t>Is it in the current account or capital account?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15" y="585923"/>
            <a:ext cx="842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Balance of Payments (BOP) </a:t>
            </a:r>
            <a:r>
              <a:rPr lang="en-US" sz="1600" dirty="0" smtClean="0"/>
              <a:t>is an accounting system to keep track of transactions between countries over a period of time. </a:t>
            </a:r>
          </a:p>
          <a:p>
            <a:r>
              <a:rPr lang="en-US" sz="1600" dirty="0" smtClean="0"/>
              <a:t>As we first </a:t>
            </a:r>
            <a:r>
              <a:rPr lang="en-US" sz="1600" dirty="0"/>
              <a:t>saw in the circular flow model, </a:t>
            </a:r>
            <a:r>
              <a:rPr lang="en-US" sz="1600" dirty="0">
                <a:solidFill>
                  <a:srgbClr val="00B0F0"/>
                </a:solidFill>
              </a:rPr>
              <a:t>money enters and leaves the economy </a:t>
            </a:r>
            <a:r>
              <a:rPr lang="en-US" sz="1600" dirty="0"/>
              <a:t>through injections and </a:t>
            </a:r>
            <a:r>
              <a:rPr lang="en-US" sz="1600" dirty="0" smtClean="0"/>
              <a:t>leakages. The </a:t>
            </a:r>
            <a:r>
              <a:rPr lang="en-US" sz="1600" dirty="0">
                <a:solidFill>
                  <a:srgbClr val="00B0F0"/>
                </a:solidFill>
              </a:rPr>
              <a:t>balance of payments </a:t>
            </a:r>
            <a:r>
              <a:rPr lang="en-US" sz="1600" dirty="0"/>
              <a:t>looks at </a:t>
            </a:r>
            <a:r>
              <a:rPr lang="en-US" sz="1600" dirty="0" smtClean="0"/>
              <a:t>these flows and </a:t>
            </a:r>
            <a:r>
              <a:rPr lang="en-US" sz="1600" dirty="0" smtClean="0">
                <a:solidFill>
                  <a:srgbClr val="00B0F0"/>
                </a:solidFill>
              </a:rPr>
              <a:t>categorizes </a:t>
            </a:r>
            <a:r>
              <a:rPr lang="en-US" sz="1600" dirty="0">
                <a:solidFill>
                  <a:srgbClr val="00B0F0"/>
                </a:solidFill>
              </a:rPr>
              <a:t>the flows </a:t>
            </a:r>
            <a:r>
              <a:rPr lang="en-US" sz="1600" dirty="0"/>
              <a:t>into two categories – the </a:t>
            </a:r>
            <a:r>
              <a:rPr lang="en-US" sz="1600" dirty="0">
                <a:solidFill>
                  <a:srgbClr val="00B050"/>
                </a:solidFill>
              </a:rPr>
              <a:t>current account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00B050"/>
                </a:solidFill>
              </a:rPr>
              <a:t>capital account</a:t>
            </a:r>
            <a:r>
              <a:rPr lang="en-US" sz="1600" dirty="0"/>
              <a:t>.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35" y="5248496"/>
            <a:ext cx="928753" cy="739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63" y="5267605"/>
            <a:ext cx="1075952" cy="683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707" y="5305250"/>
            <a:ext cx="1068942" cy="595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513" y="4672078"/>
            <a:ext cx="1792388" cy="121649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06400" y="1431925"/>
            <a:ext cx="495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24495" y="1115880"/>
            <a:ext cx="271531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All movements of money between countries are classified either in the current account or capital/financial account.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9279677">
            <a:off x="4367360" y="2385047"/>
            <a:ext cx="1199536" cy="56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89893">
            <a:off x="6135434" y="2286530"/>
            <a:ext cx="1199536" cy="61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4237" y="1922016"/>
            <a:ext cx="371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Balance of </a:t>
            </a:r>
            <a:r>
              <a:rPr lang="en-US" sz="2400" b="1" dirty="0" smtClean="0"/>
              <a:t>Payments </a:t>
            </a:r>
            <a:r>
              <a:rPr lang="en-US" sz="2400" b="1" dirty="0"/>
              <a:t>(BOP)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6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154081"/>
            <a:ext cx="10515600" cy="5668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Determinants of </a:t>
            </a:r>
            <a:r>
              <a:rPr lang="en-US" b="1" dirty="0" smtClean="0"/>
              <a:t>Currency Demand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59947"/>
              </p:ext>
            </p:extLst>
          </p:nvPr>
        </p:nvGraphicFramePr>
        <p:xfrm>
          <a:off x="451338" y="874589"/>
          <a:ext cx="10515600" cy="57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77">
                  <a:extLst>
                    <a:ext uri="{9D8B030D-6E8A-4147-A177-3AD203B41FA5}">
                      <a16:colId xmlns:a16="http://schemas.microsoft.com/office/drawing/2014/main" val="3088695187"/>
                    </a:ext>
                  </a:extLst>
                </a:gridCol>
                <a:gridCol w="4088423">
                  <a:extLst>
                    <a:ext uri="{9D8B030D-6E8A-4147-A177-3AD203B41FA5}">
                      <a16:colId xmlns:a16="http://schemas.microsoft.com/office/drawing/2014/main" val="363940150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5188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Decrease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4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Tastes and Preferences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→Buying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more G&amp;S from that country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→Buying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less G&amp;S from that country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Income Level of other countries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→Buying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more G&amp;S from that country as imports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→Buying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less G&amp;S from that country as imports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7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Interest Rates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→investors move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more money into that country to earn interest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→investors move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less money into that country to earn interest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7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Price Level (Inflation)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→The value of the money decreases over time (inflation)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causing less people to want to hold that currency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→The value of the money increases over time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(deflation) causing more people to want to hold that currency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Trade Policies (</a:t>
                      </a:r>
                      <a:r>
                        <a:rPr lang="en-US" sz="1600" dirty="0" err="1" smtClean="0"/>
                        <a:t>eg</a:t>
                      </a:r>
                      <a:r>
                        <a:rPr lang="en-US" sz="1600" dirty="0" smtClean="0"/>
                        <a:t>. Taxes on goods you export overseas)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→Your goods are more expensive for foreigners because of the tax→↓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→Your goods are less expensive for foreigners because of the lower tax→↑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Expectations of Future Exchange Rate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→investors want to buy that currency now and sell in the future after it goes up→↑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→investors do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want to buy that currency now because they think it will go down in the future→↓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8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40632"/>
            <a:ext cx="5852160" cy="838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Along the Currency Demand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7" y="1079513"/>
            <a:ext cx="5391902" cy="371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83" y="1180237"/>
            <a:ext cx="5845168" cy="3513819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 noGrp="1"/>
          </p:cNvSpPr>
          <p:nvPr>
            <p:ph idx="1"/>
          </p:nvPr>
        </p:nvSpPr>
        <p:spPr>
          <a:xfrm>
            <a:off x="6652320" y="4825057"/>
            <a:ext cx="4849869" cy="16404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numCol="2" rtlCol="0">
            <a:spAutoFit/>
          </a:bodyPr>
          <a:lstStyle/>
          <a:p>
            <a:pPr marL="0" indent="0">
              <a:buNone/>
            </a:pPr>
            <a:r>
              <a:rPr lang="en-US" sz="1800" b="1" dirty="0" smtClean="0"/>
              <a:t>Determinants of Demand</a:t>
            </a:r>
          </a:p>
          <a:p>
            <a:r>
              <a:rPr lang="en-US" sz="1600" dirty="0" smtClean="0"/>
              <a:t>Tastes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Income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Interest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Price Level (Inflation)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Trade </a:t>
            </a:r>
            <a:r>
              <a:rPr lang="en-US" sz="1600" dirty="0" smtClean="0"/>
              <a:t>Policies (</a:t>
            </a:r>
            <a:r>
              <a:rPr lang="en-US" sz="1600" dirty="0" err="1" smtClean="0"/>
              <a:t>eg</a:t>
            </a:r>
            <a:r>
              <a:rPr lang="en-US" sz="1600" dirty="0" smtClean="0"/>
              <a:t>. Taxes on imports)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Expectations of Future Exchange Rate</a:t>
            </a:r>
            <a:endParaRPr lang="en-US" sz="1600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130039" y="4825057"/>
            <a:ext cx="3817346" cy="774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Causes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Change of price/exchange rate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710" y="240631"/>
            <a:ext cx="4086058" cy="83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Shifts of Currency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13" y="365126"/>
            <a:ext cx="10515600" cy="5296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Determinants of Currency </a:t>
            </a:r>
            <a:r>
              <a:rPr lang="en-US" b="1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13" y="1106905"/>
            <a:ext cx="5495223" cy="46105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Instead of creating a separate list of determinants for supply we can simply look at the determinants of demand, and reverse them.</a:t>
            </a:r>
          </a:p>
          <a:p>
            <a:r>
              <a:rPr lang="en-US" dirty="0" smtClean="0"/>
              <a:t>This is because the: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Demand for currency A = Supply for currency B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Every time we make a decision to buy another currency, we have to give up another currency. </a:t>
            </a:r>
          </a:p>
          <a:p>
            <a:r>
              <a:rPr lang="en-US" dirty="0" smtClean="0"/>
              <a:t>Therefore the </a:t>
            </a:r>
            <a:r>
              <a:rPr lang="en-US" dirty="0" smtClean="0">
                <a:solidFill>
                  <a:srgbClr val="00B050"/>
                </a:solidFill>
              </a:rPr>
              <a:t>determinants of currency supply for currency A </a:t>
            </a:r>
            <a:r>
              <a:rPr lang="en-US" dirty="0" smtClean="0"/>
              <a:t>are the </a:t>
            </a:r>
            <a:r>
              <a:rPr lang="en-US" dirty="0" smtClean="0">
                <a:solidFill>
                  <a:srgbClr val="00B050"/>
                </a:solidFill>
              </a:rPr>
              <a:t>same as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determinants of currency demand for currency B</a:t>
            </a:r>
            <a:r>
              <a:rPr lang="en-US" dirty="0" smtClean="0"/>
              <a:t>, but reversed.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The popularity of exports from country A →↑</a:t>
            </a:r>
            <a:r>
              <a:rPr lang="en-US" dirty="0" err="1" smtClean="0"/>
              <a:t>Demand</a:t>
            </a:r>
            <a:r>
              <a:rPr lang="en-US" baseline="-25000" dirty="0" err="1" smtClean="0"/>
              <a:t>currencyA</a:t>
            </a:r>
            <a:r>
              <a:rPr lang="en-US" dirty="0" smtClean="0"/>
              <a:t>, ↑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currencyB</a:t>
            </a:r>
            <a:endParaRPr lang="en-US" baseline="-25000" dirty="0" smtClean="0"/>
          </a:p>
          <a:p>
            <a:pPr lvl="1"/>
            <a:r>
              <a:rPr lang="en-US" dirty="0"/>
              <a:t>↓</a:t>
            </a:r>
            <a:r>
              <a:rPr lang="en-US" dirty="0" smtClean="0"/>
              <a:t>Interest </a:t>
            </a:r>
            <a:r>
              <a:rPr lang="en-US" dirty="0" err="1" smtClean="0"/>
              <a:t>Rates</a:t>
            </a:r>
            <a:r>
              <a:rPr lang="en-US" baseline="-25000" dirty="0" err="1" smtClean="0"/>
              <a:t>CountryA</a:t>
            </a:r>
            <a:r>
              <a:rPr lang="en-US" dirty="0" smtClean="0"/>
              <a:t> →↓</a:t>
            </a:r>
            <a:r>
              <a:rPr lang="en-US" dirty="0" err="1" smtClean="0"/>
              <a:t>Demand</a:t>
            </a:r>
            <a:r>
              <a:rPr lang="en-US" baseline="-25000" dirty="0" err="1" smtClean="0"/>
              <a:t>currencyA</a:t>
            </a:r>
            <a:r>
              <a:rPr lang="en-US" dirty="0"/>
              <a:t>, ↓</a:t>
            </a:r>
            <a:r>
              <a:rPr lang="en-US" dirty="0" err="1" smtClean="0"/>
              <a:t>Supply</a:t>
            </a:r>
            <a:r>
              <a:rPr lang="en-US" baseline="-25000" dirty="0" err="1" smtClean="0"/>
              <a:t>currencyB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40" y="2998590"/>
            <a:ext cx="5804033" cy="358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0585" y="365126"/>
            <a:ext cx="4109988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Determinants of Demand AND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Tastes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Income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 Level (Inflation)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 </a:t>
            </a:r>
            <a:r>
              <a:rPr lang="en-US" dirty="0" smtClean="0"/>
              <a:t>Policies (</a:t>
            </a:r>
            <a:r>
              <a:rPr lang="en-US" dirty="0" err="1" smtClean="0"/>
              <a:t>eg</a:t>
            </a:r>
            <a:r>
              <a:rPr lang="en-US" dirty="0" smtClean="0"/>
              <a:t>. Taxes on imports)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Expectations of Future Exchange 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015" y="5892170"/>
            <a:ext cx="480300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The same determinants of demand of currency apply to supply of currency.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Why? Demand for currency A = Supply of currency B.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579754" y="3734602"/>
            <a:ext cx="2177130" cy="22479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49542" y="3320716"/>
            <a:ext cx="2054340" cy="19956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6" y="220929"/>
            <a:ext cx="10515600" cy="1325563"/>
          </a:xfrm>
        </p:spPr>
        <p:txBody>
          <a:bodyPr/>
          <a:lstStyle/>
          <a:p>
            <a:r>
              <a:rPr lang="en-US" dirty="0" smtClean="0"/>
              <a:t>Forex Market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357162"/>
            <a:ext cx="10631905" cy="4540668"/>
          </a:xfrm>
        </p:spPr>
        <p:txBody>
          <a:bodyPr/>
          <a:lstStyle/>
          <a:p>
            <a:r>
              <a:rPr lang="en-US" dirty="0" smtClean="0"/>
              <a:t>In the foreign exchange market, </a:t>
            </a:r>
            <a:r>
              <a:rPr lang="en-US" dirty="0" smtClean="0">
                <a:solidFill>
                  <a:srgbClr val="00B0F0"/>
                </a:solidFill>
              </a:rPr>
              <a:t>equilibrium</a:t>
            </a:r>
            <a:r>
              <a:rPr lang="en-US" dirty="0" smtClean="0"/>
              <a:t> is achieved when the exchange rate is such that the </a:t>
            </a:r>
            <a:r>
              <a:rPr lang="en-US" dirty="0" smtClean="0">
                <a:solidFill>
                  <a:srgbClr val="00B0F0"/>
                </a:solidFill>
              </a:rPr>
              <a:t>quantity 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s demanded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supplied of the currency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F0"/>
                </a:solidFill>
              </a:rPr>
              <a:t>equal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2682725"/>
            <a:ext cx="8788026" cy="389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8669" y="4148489"/>
            <a:ext cx="19154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1666" y="6304548"/>
            <a:ext cx="22426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 Quantity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7216" y="4520990"/>
            <a:ext cx="19154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84" y="134120"/>
            <a:ext cx="3608672" cy="587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86" y="834991"/>
            <a:ext cx="6544377" cy="11790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Just like in any market, a price that is too high or low can lead to </a:t>
            </a:r>
            <a:r>
              <a:rPr lang="en-US" dirty="0" smtClean="0">
                <a:solidFill>
                  <a:srgbClr val="00B0F0"/>
                </a:solidFill>
              </a:rPr>
              <a:t>surpluses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shortages</a:t>
            </a:r>
            <a:r>
              <a:rPr lang="en-US" dirty="0" smtClean="0"/>
              <a:t> in the foreign exchange market. </a:t>
            </a:r>
          </a:p>
          <a:p>
            <a:r>
              <a:rPr lang="en-US" dirty="0" smtClean="0"/>
              <a:t>A surplus or shortage will automatically be corrected when sellers adjust their prices which drives exchange rates toward equilibrium.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9" y="2242397"/>
            <a:ext cx="10441510" cy="4507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6864" y="377475"/>
            <a:ext cx="477733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How will equilibrium be restored?</a:t>
            </a:r>
          </a:p>
          <a:p>
            <a:r>
              <a:rPr lang="en-US" i="1" dirty="0" smtClean="0"/>
              <a:t>Surplus</a:t>
            </a:r>
            <a:r>
              <a:rPr lang="en-US" dirty="0" smtClean="0"/>
              <a:t> </a:t>
            </a:r>
            <a:r>
              <a:rPr lang="en-US" dirty="0"/>
              <a:t>– suppliers will lower their prices to restore equilibrium</a:t>
            </a:r>
          </a:p>
          <a:p>
            <a:r>
              <a:rPr lang="en-US" i="1" dirty="0"/>
              <a:t>Shortage</a:t>
            </a:r>
            <a:r>
              <a:rPr lang="en-US" dirty="0"/>
              <a:t> – </a:t>
            </a:r>
            <a:r>
              <a:rPr lang="en-US" dirty="0" smtClean="0"/>
              <a:t>suppliers </a:t>
            </a:r>
            <a:r>
              <a:rPr lang="en-US" dirty="0"/>
              <a:t>will increase their prices to restore equilibrium.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343049" y="3455469"/>
            <a:ext cx="9625" cy="263732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27995" y="3455469"/>
            <a:ext cx="0" cy="263732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1403" y="3455469"/>
            <a:ext cx="3426592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0543" y="6169794"/>
            <a:ext cx="47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 smtClean="0"/>
              <a:t>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96991" y="6139316"/>
            <a:ext cx="47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71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88" y="0"/>
            <a:ext cx="10515600" cy="751406"/>
          </a:xfrm>
        </p:spPr>
        <p:txBody>
          <a:bodyPr/>
          <a:lstStyle/>
          <a:p>
            <a:r>
              <a:rPr lang="en-US" dirty="0" smtClean="0"/>
              <a:t>Relationship Between Two 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1" y="751406"/>
            <a:ext cx="9904395" cy="18570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have covered the demand and supply of a single currency. </a:t>
            </a:r>
            <a:endParaRPr lang="en-US" dirty="0" smtClean="0"/>
          </a:p>
          <a:p>
            <a:r>
              <a:rPr lang="en-US" dirty="0" smtClean="0"/>
              <a:t>However we often need to consider how movements in one market affect another market.</a:t>
            </a:r>
            <a:endParaRPr lang="en-US" dirty="0"/>
          </a:p>
          <a:p>
            <a:r>
              <a:rPr lang="en-US" dirty="0" smtClean="0"/>
              <a:t>The rule for this is as follows:</a:t>
            </a:r>
          </a:p>
          <a:p>
            <a:pPr lvl="1"/>
            <a:r>
              <a:rPr lang="en-US" sz="3000" b="1" dirty="0" smtClean="0"/>
              <a:t>∆Demand </a:t>
            </a:r>
            <a:r>
              <a:rPr lang="en-US" sz="3000" b="1" dirty="0"/>
              <a:t>of Currency A = ∆ </a:t>
            </a:r>
            <a:r>
              <a:rPr lang="en-US" sz="3000" b="1" dirty="0" smtClean="0"/>
              <a:t>Supply </a:t>
            </a:r>
            <a:r>
              <a:rPr lang="en-US" sz="3000" b="1" dirty="0"/>
              <a:t>of Currency </a:t>
            </a:r>
            <a:r>
              <a:rPr lang="en-US" sz="3000" b="1" dirty="0" smtClean="0"/>
              <a:t>B</a:t>
            </a:r>
          </a:p>
          <a:p>
            <a:pPr lvl="1"/>
            <a:r>
              <a:rPr lang="en-US" sz="3000" b="1" dirty="0"/>
              <a:t>∆Demand of Currency B</a:t>
            </a:r>
            <a:r>
              <a:rPr lang="en-US" sz="3000" b="1" dirty="0" smtClean="0"/>
              <a:t> </a:t>
            </a:r>
            <a:r>
              <a:rPr lang="en-US" sz="3000" b="1" dirty="0"/>
              <a:t>= ∆ Supply of Currency </a:t>
            </a:r>
            <a:r>
              <a:rPr lang="en-US" sz="3000" b="1" dirty="0" smtClean="0"/>
              <a:t>A</a:t>
            </a:r>
            <a:endParaRPr lang="en-US" sz="3000" b="1" dirty="0"/>
          </a:p>
          <a:p>
            <a:endParaRPr lang="en-US" sz="34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7" y="2499042"/>
            <a:ext cx="10345181" cy="41116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89709" y="3214838"/>
            <a:ext cx="2310064" cy="24159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4451" y="3927107"/>
            <a:ext cx="2714324" cy="2165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2820202" y="3570973"/>
            <a:ext cx="616017" cy="3561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824762" y="4075372"/>
            <a:ext cx="616017" cy="3561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2614" y="4075372"/>
            <a:ext cx="1973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case, there is more demand for Dollars.</a:t>
            </a:r>
          </a:p>
          <a:p>
            <a:r>
              <a:rPr lang="en-US" dirty="0" smtClean="0"/>
              <a:t>This means that people are giving up more of their </a:t>
            </a:r>
            <a:r>
              <a:rPr lang="en-US" dirty="0" err="1" smtClean="0"/>
              <a:t>Reales</a:t>
            </a:r>
            <a:r>
              <a:rPr lang="en-US" dirty="0" smtClean="0"/>
              <a:t> to buy Dollars.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2" y="53569"/>
            <a:ext cx="7711440" cy="597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Foreign Exchange Market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89" y="730968"/>
            <a:ext cx="5384533" cy="11943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Foreign Exchange Market (Forex market) is where currencies are exchanged and determines the exchange rate/price of currency.</a:t>
            </a:r>
          </a:p>
          <a:p>
            <a:r>
              <a:rPr lang="en-US" dirty="0"/>
              <a:t>Fixed Exchange rate = exchange rate is constant</a:t>
            </a:r>
          </a:p>
          <a:p>
            <a:r>
              <a:rPr lang="en-US" dirty="0"/>
              <a:t>Floating exchange rate = moves up and down via market forces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48" y="578333"/>
            <a:ext cx="5723052" cy="3246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299" y="2000932"/>
            <a:ext cx="236220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Depreciation </a:t>
            </a:r>
            <a:r>
              <a:rPr lang="en-US" b="1" dirty="0"/>
              <a:t>= </a:t>
            </a:r>
            <a:r>
              <a:rPr lang="en-US" sz="1600" b="1" dirty="0"/>
              <a:t>↓Purchasing Power → ↓Imports ↑</a:t>
            </a:r>
            <a:r>
              <a:rPr lang="en-US" sz="1600" b="1" dirty="0" smtClean="0"/>
              <a:t>Exports</a:t>
            </a:r>
          </a:p>
          <a:p>
            <a:r>
              <a:rPr lang="en-US" sz="1600" b="1" dirty="0"/>
              <a:t>→Benefits for </a:t>
            </a:r>
            <a:r>
              <a:rPr lang="en-US" sz="1600" b="1" dirty="0" smtClean="0"/>
              <a:t>foreigners </a:t>
            </a:r>
            <a:r>
              <a:rPr lang="en-US" sz="1600" b="1" dirty="0"/>
              <a:t>buying </a:t>
            </a:r>
            <a:r>
              <a:rPr lang="en-US" sz="1600" b="1" dirty="0" smtClean="0"/>
              <a:t>your currency</a:t>
            </a:r>
            <a:endParaRPr lang="en-US" sz="1600" b="1" dirty="0"/>
          </a:p>
          <a:p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6660575" y="1453522"/>
            <a:ext cx="491106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27102" y="2247610"/>
            <a:ext cx="558050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32321" y="1500857"/>
            <a:ext cx="121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Appreciation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3364" y="2228167"/>
            <a:ext cx="121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Depreciation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0789" y="2020182"/>
            <a:ext cx="2505433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Appreciation = </a:t>
            </a:r>
            <a:r>
              <a:rPr lang="en-US" sz="1600" b="1" dirty="0"/>
              <a:t>↑Purchasing Power →↑</a:t>
            </a:r>
            <a:r>
              <a:rPr lang="en-US" sz="1600" b="1" dirty="0" smtClean="0"/>
              <a:t>Imports ↓Exports</a:t>
            </a:r>
          </a:p>
          <a:p>
            <a:r>
              <a:rPr lang="en-US" sz="1600" b="1" dirty="0" smtClean="0"/>
              <a:t>→Benefits for those buying foreign currencies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1" y="5644854"/>
            <a:ext cx="1569128" cy="1098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0" y="4377268"/>
            <a:ext cx="1705689" cy="115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8006" y="4156999"/>
            <a:ext cx="3243867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Determinants of Demand AND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Tastes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Income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Interest </a:t>
            </a:r>
            <a:r>
              <a:rPr lang="en-US" sz="1600" dirty="0"/>
              <a:t>Rates(affects D and 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Price Level (Inflation</a:t>
            </a:r>
            <a:r>
              <a:rPr lang="en-US" sz="1600" dirty="0"/>
              <a:t>) (affects D and 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Trade </a:t>
            </a:r>
            <a:r>
              <a:rPr lang="en-US" sz="1600" dirty="0" smtClean="0"/>
              <a:t>Policies (</a:t>
            </a:r>
            <a:r>
              <a:rPr lang="en-US" sz="1600" dirty="0" err="1" smtClean="0"/>
              <a:t>eg</a:t>
            </a:r>
            <a:r>
              <a:rPr lang="en-US" sz="1600" dirty="0" smtClean="0"/>
              <a:t>. Taxes on imports)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Expectations of Future Exchange Rate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63" y="3374399"/>
            <a:ext cx="1858696" cy="686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406" y="4045200"/>
            <a:ext cx="3745101" cy="26014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82507" y="4701033"/>
            <a:ext cx="1958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Surplus and shortage occurs when the price is too high or low.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393" y="3374399"/>
            <a:ext cx="1667480" cy="645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7598" y="1466184"/>
            <a:ext cx="2091891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 smtClean="0"/>
              <a:t>Change in Equilibrium: </a:t>
            </a:r>
            <a:r>
              <a:rPr lang="en-US" sz="1100" dirty="0" smtClean="0"/>
              <a:t>↑</a:t>
            </a:r>
            <a:r>
              <a:rPr lang="en-US" sz="1100" dirty="0"/>
              <a:t>Demand→↑</a:t>
            </a:r>
            <a:r>
              <a:rPr lang="en-US" sz="1100" dirty="0" err="1"/>
              <a:t>Price↑Quantity</a:t>
            </a:r>
            <a:endParaRPr lang="en-US" sz="1100" dirty="0"/>
          </a:p>
          <a:p>
            <a:r>
              <a:rPr lang="en-US" sz="1100" dirty="0"/>
              <a:t>↓Demand→↓</a:t>
            </a:r>
            <a:r>
              <a:rPr lang="en-US" sz="1100" dirty="0" err="1"/>
              <a:t>Price↓Quantity</a:t>
            </a:r>
            <a:endParaRPr lang="en-US" sz="1100" dirty="0"/>
          </a:p>
          <a:p>
            <a:r>
              <a:rPr lang="en-US" sz="1100" dirty="0"/>
              <a:t>↑Supply→↓</a:t>
            </a:r>
            <a:r>
              <a:rPr lang="en-US" sz="1100" dirty="0" err="1"/>
              <a:t>Price↑Quantity</a:t>
            </a:r>
            <a:endParaRPr lang="en-US" sz="1100" dirty="0"/>
          </a:p>
          <a:p>
            <a:r>
              <a:rPr lang="en-US" sz="1100" dirty="0"/>
              <a:t>↓Supply→↑</a:t>
            </a:r>
            <a:r>
              <a:rPr lang="en-US" sz="1100" dirty="0" err="1"/>
              <a:t>Price↓</a:t>
            </a:r>
            <a:r>
              <a:rPr lang="en-US" sz="1100" dirty="0" err="1" smtClean="0"/>
              <a:t>Quantity</a:t>
            </a:r>
            <a:endParaRPr lang="en-US" sz="1100" dirty="0" smtClean="0"/>
          </a:p>
          <a:p>
            <a:r>
              <a:rPr lang="en-US" sz="1100" dirty="0"/>
              <a:t>∆</a:t>
            </a:r>
            <a:r>
              <a:rPr lang="en-US" sz="1100" dirty="0" smtClean="0"/>
              <a:t>Demand &amp; ∆</a:t>
            </a:r>
            <a:r>
              <a:rPr lang="en-US" sz="1100" dirty="0"/>
              <a:t>Supply </a:t>
            </a:r>
            <a:r>
              <a:rPr lang="en-US" sz="1100" dirty="0" smtClean="0"/>
              <a:t>= either Price or Quantity indeterminate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8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6.4 The Effect of Changes in Policies and Economic Conditions on the Foreign Exchange Market.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defined the foreign exchange market and the factors that cause changes to this market. </a:t>
            </a:r>
          </a:p>
          <a:p>
            <a:r>
              <a:rPr lang="en-US" dirty="0" smtClean="0"/>
              <a:t>We will now examine how the exchange rate and other parts of the macro economy interact.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02" y="223520"/>
            <a:ext cx="7781758" cy="863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Fiscal Policy, Interest Rates and Exchange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59" y="1241659"/>
            <a:ext cx="5931301" cy="5394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previously covered the topic of ‘crowding out’ which showed how </a:t>
            </a:r>
            <a:r>
              <a:rPr lang="en-US" dirty="0" smtClean="0">
                <a:solidFill>
                  <a:srgbClr val="00B0F0"/>
                </a:solidFill>
              </a:rPr>
              <a:t>Government Fiscal Policy affects the interest rate.</a:t>
            </a:r>
            <a:endParaRPr lang="en-US" dirty="0" smtClean="0"/>
          </a:p>
          <a:p>
            <a:r>
              <a:rPr lang="en-US" dirty="0" smtClean="0"/>
              <a:t>And from our study of the determinants of Currency Demand and Supply, </a:t>
            </a:r>
            <a:r>
              <a:rPr lang="en-US" dirty="0" smtClean="0">
                <a:solidFill>
                  <a:srgbClr val="00B0F0"/>
                </a:solidFill>
              </a:rPr>
              <a:t>interest rates in the country have an effect on the demand for that currency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Therefore, there is a </a:t>
            </a:r>
            <a:r>
              <a:rPr lang="en-US" b="1" dirty="0" smtClean="0">
                <a:solidFill>
                  <a:srgbClr val="7030A0"/>
                </a:solidFill>
              </a:rPr>
              <a:t>connection between a Government’s fiscal policy and its exchange rate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FP can lead to an appreciation or depreciation of the currency.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3520" y="223520"/>
            <a:ext cx="38912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FP and Exchange Rate are connected because FP affects Interest Rates which affects capital inflows and therefore currency demand.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6661" y="5071423"/>
            <a:ext cx="495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inflows means a ↑Demand of that currency which would cause appreciation.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Conversely capital outflows (or a decrease in inflows) means </a:t>
            </a:r>
            <a:r>
              <a:rPr lang="en-US" dirty="0"/>
              <a:t>a </a:t>
            </a:r>
            <a:r>
              <a:rPr lang="en-US" dirty="0" smtClean="0"/>
              <a:t>↓Demand </a:t>
            </a:r>
            <a:r>
              <a:rPr lang="en-US" dirty="0"/>
              <a:t>of that currency which would cause </a:t>
            </a:r>
            <a:r>
              <a:rPr lang="en-US" dirty="0" smtClean="0"/>
              <a:t>depreciation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955" y="1526051"/>
            <a:ext cx="5306165" cy="35342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104472" y="2377440"/>
            <a:ext cx="2637322" cy="21464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>
            <a:off x="8489482" y="2377440"/>
            <a:ext cx="423512" cy="32725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and MP, Interest Rates, Exchange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14600" cy="88171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FP and MP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9942" y="2716772"/>
            <a:ext cx="2514600" cy="88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Interest Rate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8905" y="3598488"/>
            <a:ext cx="2882153" cy="88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Exchange Rate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1550023">
            <a:off x="2875842" y="2156012"/>
            <a:ext cx="1443318" cy="9771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50023">
            <a:off x="6694805" y="2796549"/>
            <a:ext cx="1443318" cy="9771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765171">
            <a:off x="1382780" y="3393030"/>
            <a:ext cx="8453120" cy="1782357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0" y="5114362"/>
            <a:ext cx="4805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 Rate is linked to Exchange rate due to capital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FP and MP is connected to the Interest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Therefore, FP and MP is connected to the Exchange Rate.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7680" y="2936240"/>
            <a:ext cx="123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2" y="240458"/>
            <a:ext cx="443189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</a:t>
            </a:r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86" y="903238"/>
            <a:ext cx="7519898" cy="6994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The current account includes net exports (X-M) but also two other categories of money flows.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23" y="1236476"/>
            <a:ext cx="2524477" cy="2010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29" y="3246532"/>
            <a:ext cx="2703171" cy="1716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437" y="5272518"/>
            <a:ext cx="2905530" cy="1619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812" y="5272518"/>
            <a:ext cx="6096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Net Transfers</a:t>
            </a:r>
            <a:endParaRPr lang="en-US" b="1" dirty="0"/>
          </a:p>
          <a:p>
            <a:pPr lvl="1"/>
            <a:r>
              <a:rPr lang="en-US" dirty="0"/>
              <a:t>Remittances – </a:t>
            </a:r>
            <a:r>
              <a:rPr lang="en-US" dirty="0" err="1"/>
              <a:t>Eg</a:t>
            </a:r>
            <a:r>
              <a:rPr lang="en-US" dirty="0"/>
              <a:t>. A taxi driver in Australia sends money home to his family in Ukraine.</a:t>
            </a:r>
          </a:p>
          <a:p>
            <a:pPr lvl="1"/>
            <a:r>
              <a:rPr lang="en-US" dirty="0"/>
              <a:t>Foreign Aid – </a:t>
            </a:r>
            <a:r>
              <a:rPr lang="en-US" dirty="0" err="1"/>
              <a:t>Eg</a:t>
            </a:r>
            <a:r>
              <a:rPr lang="en-US" dirty="0"/>
              <a:t>. South Korea donates money to Japan after a large earthquake destroys many buildings.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130" y="3353183"/>
            <a:ext cx="6096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Net Factor </a:t>
            </a:r>
            <a:r>
              <a:rPr lang="en-US" b="1" dirty="0"/>
              <a:t>Incomes (from ownership of land, capital and enterprise)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A businessman owns property in another country and receives rent from their tenants.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A French woman own shares in Apple and receives a dividend each year.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130" y="1602692"/>
            <a:ext cx="60960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Net Imports </a:t>
            </a:r>
            <a:r>
              <a:rPr lang="en-US" b="1" dirty="0"/>
              <a:t>and </a:t>
            </a:r>
            <a:r>
              <a:rPr lang="en-US" b="1" dirty="0" smtClean="0"/>
              <a:t>Exports (Net Exports, Trade Balance)</a:t>
            </a:r>
            <a:endParaRPr lang="en-US" b="1" dirty="0"/>
          </a:p>
          <a:p>
            <a:pPr lvl="1"/>
            <a:r>
              <a:rPr lang="en-US" dirty="0"/>
              <a:t>Exports – income entering the country (G&amp;S leaving the country)</a:t>
            </a:r>
          </a:p>
          <a:p>
            <a:pPr lvl="1"/>
            <a:r>
              <a:rPr lang="en-US" dirty="0"/>
              <a:t>Imports – income leaving the country  (G&amp;S entering the country)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0088" y="138989"/>
            <a:ext cx="30978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Current account = flow of money for trade, income and transfers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Current account surplus = more money enters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Current account deficit = more money leaves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5777" y="3246532"/>
            <a:ext cx="17132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Any income you receive from overseas, such as dividends (share of profit) from stocks is counted in the current account.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83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92" y="189443"/>
            <a:ext cx="8370154" cy="478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Policy, Capital Flows and Exchange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892" y="1113420"/>
            <a:ext cx="3314577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b="1" dirty="0"/>
              <a:t>Expansionary fiscal policy</a:t>
            </a:r>
            <a:r>
              <a:rPr lang="en-US" dirty="0"/>
              <a:t>→↑Real Interest Rate (crowding out) </a:t>
            </a:r>
            <a:r>
              <a:rPr lang="en-US" dirty="0" smtClean="0"/>
              <a:t>→↑Net Capital </a:t>
            </a:r>
            <a:r>
              <a:rPr lang="en-US" dirty="0"/>
              <a:t>Inflows→↑Exchange Rate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132606"/>
            <a:ext cx="3446585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Expansionary MP </a:t>
            </a:r>
            <a:r>
              <a:rPr lang="en-US" sz="2400" dirty="0"/>
              <a:t>→↑MS→↓Interest Rate</a:t>
            </a:r>
            <a:r>
              <a:rPr lang="en-US" sz="2400" dirty="0" smtClean="0"/>
              <a:t>→↓Net Capital Inflows</a:t>
            </a:r>
            <a:r>
              <a:rPr lang="en-US" sz="2400" dirty="0"/>
              <a:t>→↓Demand for the currency →↓Exchange Rate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0198" y="37639"/>
            <a:ext cx="36706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Summary</a:t>
            </a:r>
          </a:p>
          <a:p>
            <a:pPr marL="0" lvl="1"/>
            <a:r>
              <a:rPr lang="en-US" sz="1400" dirty="0">
                <a:solidFill>
                  <a:srgbClr val="FF0000"/>
                </a:solidFill>
              </a:rPr>
              <a:t>Expansionary FP</a:t>
            </a:r>
            <a:r>
              <a:rPr lang="en-US" sz="1400" dirty="0" smtClean="0">
                <a:solidFill>
                  <a:srgbClr val="FF0000"/>
                </a:solidFill>
              </a:rPr>
              <a:t>→↑Net Capital </a:t>
            </a:r>
            <a:r>
              <a:rPr lang="en-US" sz="1400" dirty="0">
                <a:solidFill>
                  <a:srgbClr val="FF0000"/>
                </a:solidFill>
              </a:rPr>
              <a:t>Inflows→↑ Exchange Rate</a:t>
            </a:r>
          </a:p>
          <a:p>
            <a:pPr marL="0" lvl="1"/>
            <a:r>
              <a:rPr lang="en-US" sz="1400" dirty="0">
                <a:solidFill>
                  <a:srgbClr val="FF0000"/>
                </a:solidFill>
              </a:rPr>
              <a:t>Expansionary MP</a:t>
            </a:r>
            <a:r>
              <a:rPr lang="en-US" sz="1400" dirty="0" smtClean="0">
                <a:solidFill>
                  <a:srgbClr val="FF0000"/>
                </a:solidFill>
              </a:rPr>
              <a:t>→↓Net Capital </a:t>
            </a:r>
            <a:r>
              <a:rPr lang="en-US" sz="1400" dirty="0">
                <a:solidFill>
                  <a:srgbClr val="FF0000"/>
                </a:solidFill>
              </a:rPr>
              <a:t>Inflows →↓ Exchange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37" y="1299368"/>
            <a:ext cx="2362886" cy="1805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96" y="1177366"/>
            <a:ext cx="2092770" cy="174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4" y="3267520"/>
            <a:ext cx="4810971" cy="3159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286" y="3308275"/>
            <a:ext cx="4648237" cy="31595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6029" y="3220625"/>
            <a:ext cx="5022786" cy="3206481"/>
            <a:chOff x="670059" y="3214837"/>
            <a:chExt cx="4851633" cy="32315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059" y="3214837"/>
              <a:ext cx="4851633" cy="323151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705708" y="4255477"/>
              <a:ext cx="2233246" cy="1758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905251" y="4273062"/>
              <a:ext cx="32038" cy="182880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535615" y="3308275"/>
            <a:ext cx="4566908" cy="3118831"/>
            <a:chOff x="6531020" y="3214837"/>
            <a:chExt cx="4822780" cy="321226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1020" y="3214837"/>
              <a:ext cx="4822780" cy="321226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7517423" y="4953000"/>
              <a:ext cx="1345223" cy="1465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862646" y="4967655"/>
              <a:ext cx="0" cy="113420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Demand/Supply of Currency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442" y="1758249"/>
            <a:ext cx="10914245" cy="3718526"/>
          </a:xfrm>
          <a:solidFill>
            <a:schemeClr val="bg2">
              <a:lumMod val="90000"/>
            </a:schemeClr>
          </a:solidFill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sz="4300" b="1" dirty="0"/>
              <a:t>Determinants of Demand</a:t>
            </a:r>
          </a:p>
          <a:p>
            <a:r>
              <a:rPr lang="en-US" sz="3900" dirty="0"/>
              <a:t>Tastes and Preferences</a:t>
            </a:r>
          </a:p>
          <a:p>
            <a:pPr marL="285750" indent="-285750"/>
            <a:r>
              <a:rPr lang="en-US" sz="3900" dirty="0"/>
              <a:t>Income Level</a:t>
            </a:r>
          </a:p>
          <a:p>
            <a:pPr marL="285750" indent="-285750"/>
            <a:r>
              <a:rPr lang="en-US" sz="3900" dirty="0"/>
              <a:t>Interest </a:t>
            </a:r>
            <a:r>
              <a:rPr lang="en-US" sz="3900" dirty="0" smtClean="0"/>
              <a:t>Rates</a:t>
            </a:r>
          </a:p>
          <a:p>
            <a:pPr marL="742950" lvl="1" indent="-285750"/>
            <a:r>
              <a:rPr lang="en-US" sz="3500" dirty="0">
                <a:solidFill>
                  <a:srgbClr val="FF0000"/>
                </a:solidFill>
              </a:rPr>
              <a:t>Monetary Policy (Expansionary MP</a:t>
            </a:r>
            <a:r>
              <a:rPr lang="en-US" sz="3500" dirty="0" smtClean="0">
                <a:solidFill>
                  <a:srgbClr val="FF0000"/>
                </a:solidFill>
              </a:rPr>
              <a:t>→↓Interest Rate)</a:t>
            </a:r>
            <a:endParaRPr lang="en-US" sz="3500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sz="3500" dirty="0">
                <a:solidFill>
                  <a:srgbClr val="FF0000"/>
                </a:solidFill>
              </a:rPr>
              <a:t>Fiscal Policy (Expansionary FP</a:t>
            </a:r>
            <a:r>
              <a:rPr lang="en-US" sz="3500" dirty="0" smtClean="0">
                <a:solidFill>
                  <a:srgbClr val="FF0000"/>
                </a:solidFill>
              </a:rPr>
              <a:t>→↑Interest Rate)</a:t>
            </a:r>
            <a:endParaRPr lang="en-US" sz="3500" dirty="0">
              <a:solidFill>
                <a:srgbClr val="FF0000"/>
              </a:solidFill>
            </a:endParaRPr>
          </a:p>
          <a:p>
            <a:pPr marL="742950" lvl="1" indent="-285750"/>
            <a:endParaRPr lang="en-US" sz="3500" dirty="0"/>
          </a:p>
          <a:p>
            <a:pPr marL="285750" indent="-285750"/>
            <a:r>
              <a:rPr lang="en-US" sz="3900" dirty="0"/>
              <a:t>Price Level (Inflation)</a:t>
            </a:r>
          </a:p>
          <a:p>
            <a:pPr marL="285750" indent="-285750"/>
            <a:r>
              <a:rPr lang="en-US" sz="3900" dirty="0"/>
              <a:t>Trade Policies (</a:t>
            </a:r>
            <a:r>
              <a:rPr lang="en-US" sz="3900" dirty="0" err="1"/>
              <a:t>eg</a:t>
            </a:r>
            <a:r>
              <a:rPr lang="en-US" sz="3900" dirty="0"/>
              <a:t>. Taxes on imports)</a:t>
            </a:r>
          </a:p>
          <a:p>
            <a:pPr marL="285750" indent="-285750"/>
            <a:r>
              <a:rPr lang="en-US" sz="3900" dirty="0"/>
              <a:t>Expectations of Future Exchange </a:t>
            </a:r>
            <a:r>
              <a:rPr lang="en-US" sz="3900" dirty="0" smtClean="0"/>
              <a:t>Rate</a:t>
            </a:r>
          </a:p>
          <a:p>
            <a:pPr marL="285750" indent="-285750"/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57" y="0"/>
            <a:ext cx="8135535" cy="6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154081"/>
            <a:ext cx="10515600" cy="5668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Determinants of </a:t>
            </a:r>
            <a:r>
              <a:rPr lang="en-US" b="1" dirty="0" smtClean="0"/>
              <a:t>Currency Demand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531160"/>
              </p:ext>
            </p:extLst>
          </p:nvPr>
        </p:nvGraphicFramePr>
        <p:xfrm>
          <a:off x="451338" y="874589"/>
          <a:ext cx="10515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77">
                  <a:extLst>
                    <a:ext uri="{9D8B030D-6E8A-4147-A177-3AD203B41FA5}">
                      <a16:colId xmlns:a16="http://schemas.microsoft.com/office/drawing/2014/main" val="3088695187"/>
                    </a:ext>
                  </a:extLst>
                </a:gridCol>
                <a:gridCol w="4088423">
                  <a:extLst>
                    <a:ext uri="{9D8B030D-6E8A-4147-A177-3AD203B41FA5}">
                      <a16:colId xmlns:a16="http://schemas.microsoft.com/office/drawing/2014/main" val="363940150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5188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Decrease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4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Tastes and Preferences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more G&amp;S from that country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less G&amp;S from that country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2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Income Level of other countries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more G&amp;S from that country as imports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less G&amp;S from that country as imports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7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Interest Rates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→investors move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more money into that country to earn interest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→investors move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less money into that country to earn interest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7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Price Level (Inflation)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→The value of the money decreases over time (inflation)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causing less people to want to hold that currency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→The value of the money increases over time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(deflation) causing more people to want to hold that currency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Trade Policies (</a:t>
                      </a:r>
                      <a:r>
                        <a:rPr lang="en-US" sz="1200" dirty="0" err="1" smtClean="0"/>
                        <a:t>eg</a:t>
                      </a:r>
                      <a:r>
                        <a:rPr lang="en-US" sz="1200" dirty="0" smtClean="0"/>
                        <a:t>. Taxes on goods you export overseas)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→Your goods are more expensive for foreigners because of the tax→↓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→Your goods are less expensive for foreigners because of the lower tax→↑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Expectations of Future Exchange Rate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→investors want to buy that currency now and sell in the future after it goes up→↑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→investors do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want to buy that currency now because they think it will go down in the future→↓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8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Fiscal Policy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→Budget 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Deficit→Government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 Borrowing→↑D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</a:rPr>
                        <a:t>LF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→Budget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Surplus→Less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Government Borrowing→↓D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LF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6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Monetary Policy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→↓Interest Rates→↓D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</a:rPr>
                        <a:t>LF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→↑Interest Rates→↑D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LF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154081"/>
            <a:ext cx="10515600" cy="5668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Determinants of </a:t>
            </a:r>
            <a:r>
              <a:rPr lang="en-US" b="1" dirty="0" smtClean="0"/>
              <a:t>Currency Supply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617155"/>
              </p:ext>
            </p:extLst>
          </p:nvPr>
        </p:nvGraphicFramePr>
        <p:xfrm>
          <a:off x="567715" y="997336"/>
          <a:ext cx="6556291" cy="205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07">
                  <a:extLst>
                    <a:ext uri="{9D8B030D-6E8A-4147-A177-3AD203B41FA5}">
                      <a16:colId xmlns:a16="http://schemas.microsoft.com/office/drawing/2014/main" val="3088695187"/>
                    </a:ext>
                  </a:extLst>
                </a:gridCol>
                <a:gridCol w="2549060">
                  <a:extLst>
                    <a:ext uri="{9D8B030D-6E8A-4147-A177-3AD203B41FA5}">
                      <a16:colId xmlns:a16="http://schemas.microsoft.com/office/drawing/2014/main" val="3639401508"/>
                    </a:ext>
                  </a:extLst>
                </a:gridCol>
                <a:gridCol w="2660524">
                  <a:extLst>
                    <a:ext uri="{9D8B030D-6E8A-4147-A177-3AD203B41FA5}">
                      <a16:colId xmlns:a16="http://schemas.microsoft.com/office/drawing/2014/main" val="451887921"/>
                    </a:ext>
                  </a:extLst>
                </a:gridCol>
              </a:tblGrid>
              <a:tr h="4467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Decrease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45876"/>
                  </a:ext>
                </a:extLst>
              </a:tr>
              <a:tr h="742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Note: Demand of Currency A is the same as Supply of Currency 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26549"/>
                  </a:ext>
                </a:extLst>
              </a:tr>
              <a:tr h="789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Income Level of Country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more G&amp;S from Country A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currencyA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Therefore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→↑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200" baseline="-25000" dirty="0" err="1" smtClean="0">
                          <a:solidFill>
                            <a:srgbClr val="00B050"/>
                          </a:solidFill>
                        </a:rPr>
                        <a:t>currencyB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2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→Buying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less G&amp;S from that country A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currencyA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Therefore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→↓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200" baseline="-25000" dirty="0" err="1" smtClean="0">
                          <a:solidFill>
                            <a:srgbClr val="FF0000"/>
                          </a:solidFill>
                        </a:rPr>
                        <a:t>currencyB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7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6.5 </a:t>
            </a:r>
            <a:r>
              <a:rPr lang="en-US" dirty="0"/>
              <a:t>Changes in the Foreign Exchange Market and Net Exports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43" y="230373"/>
            <a:ext cx="5524099" cy="587776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 Rate affects </a:t>
            </a:r>
            <a:r>
              <a:rPr lang="en-US" dirty="0" smtClean="0"/>
              <a:t>Net Exports, affects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543" y="1231987"/>
            <a:ext cx="5375977" cy="1780655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↓Exchange Rate </a:t>
            </a:r>
            <a:r>
              <a:rPr lang="en-US" dirty="0" smtClean="0"/>
              <a:t>will lead to a increase in net exports </a:t>
            </a:r>
            <a:r>
              <a:rPr lang="en-US" dirty="0"/>
              <a:t>(</a:t>
            </a:r>
            <a:r>
              <a:rPr lang="en-US" dirty="0" smtClean="0"/>
              <a:t>↑</a:t>
            </a:r>
            <a:r>
              <a:rPr lang="en-US" dirty="0" err="1" smtClean="0"/>
              <a:t>exports↓imports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This will lead to an </a:t>
            </a:r>
            <a:r>
              <a:rPr lang="en-US" dirty="0" smtClean="0">
                <a:solidFill>
                  <a:srgbClr val="00B050"/>
                </a:solidFill>
              </a:rPr>
              <a:t>increase in 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1022" y="206746"/>
            <a:ext cx="41590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↓Exchange 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→↑(X-M) </a:t>
            </a:r>
            <a:r>
              <a:rPr lang="en-US" dirty="0">
                <a:solidFill>
                  <a:srgbClr val="FF0000"/>
                </a:solidFill>
              </a:rPr>
              <a:t>→↑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dirty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Exchange </a:t>
            </a:r>
            <a:r>
              <a:rPr lang="en-US" dirty="0">
                <a:solidFill>
                  <a:srgbClr val="FF0000"/>
                </a:solidFill>
              </a:rPr>
              <a:t>Rate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X-M)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 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3" y="2814726"/>
            <a:ext cx="5081338" cy="3953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942" y="998844"/>
            <a:ext cx="5345497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↑Exchange </a:t>
            </a:r>
            <a:r>
              <a:rPr lang="en-US" sz="2800" dirty="0">
                <a:solidFill>
                  <a:srgbClr val="00B0F0"/>
                </a:solidFill>
              </a:rPr>
              <a:t>Rate </a:t>
            </a:r>
            <a:r>
              <a:rPr lang="en-US" sz="2800" dirty="0"/>
              <a:t>will lead to a fall in Net exports (↑</a:t>
            </a:r>
            <a:r>
              <a:rPr lang="en-US" sz="2800" dirty="0" err="1"/>
              <a:t>imports↓exports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This will lead to a </a:t>
            </a:r>
            <a:r>
              <a:rPr lang="en-US" sz="2800" dirty="0">
                <a:solidFill>
                  <a:srgbClr val="00B0F0"/>
                </a:solidFill>
              </a:rPr>
              <a:t>fall in AD</a:t>
            </a:r>
            <a:r>
              <a:rPr lang="en-US" sz="28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00" y="3012642"/>
            <a:ext cx="4260191" cy="3557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163" y="3301435"/>
            <a:ext cx="18865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effect on AD will then have an effect on Output (Y) and Unemployment.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2389239" y="6292645"/>
            <a:ext cx="432619" cy="383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060446" y="6209067"/>
            <a:ext cx="432619" cy="383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262" y="6049108"/>
            <a:ext cx="189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↓Output</a:t>
            </a:r>
          </a:p>
          <a:p>
            <a:r>
              <a:rPr lang="en-US" dirty="0"/>
              <a:t>↑</a:t>
            </a:r>
            <a:r>
              <a:rPr lang="en-US" dirty="0" smtClean="0"/>
              <a:t>Unemployment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715" y="5908377"/>
            <a:ext cx="194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↑Output</a:t>
            </a:r>
          </a:p>
          <a:p>
            <a:r>
              <a:rPr lang="en-US" dirty="0" smtClean="0"/>
              <a:t>↓Unemployment</a:t>
            </a:r>
          </a:p>
        </p:txBody>
      </p:sp>
    </p:spTree>
    <p:extLst>
      <p:ext uri="{BB962C8B-B14F-4D97-AF65-F5344CB8AC3E}">
        <p14:creationId xmlns:p14="http://schemas.microsoft.com/office/powerpoint/2010/main" val="2456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and MP, Interest Rates, Exchange Rates and Aggregate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14600" cy="88171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FP and MP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7595" y="2495381"/>
            <a:ext cx="1927102" cy="90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Interest Rate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6816" y="2804791"/>
            <a:ext cx="2014240" cy="92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Exchange Rate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1550023">
            <a:off x="2898137" y="2058797"/>
            <a:ext cx="997133" cy="9771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50023">
            <a:off x="5327170" y="2667335"/>
            <a:ext cx="995052" cy="9771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765171">
            <a:off x="1370672" y="3501377"/>
            <a:ext cx="9434774" cy="1782357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05624"/>
            <a:ext cx="4805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Aggregate Demand is linked to the exchange rate due to net exports.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Exchange Rate is linked to Interest Rate due to capital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interest Rate is connected to FP and 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Therefore, </a:t>
            </a:r>
            <a:r>
              <a:rPr lang="en-US" dirty="0" smtClean="0">
                <a:solidFill>
                  <a:srgbClr val="00B0F0"/>
                </a:solidFill>
              </a:rPr>
              <a:t>FP and MP is connected to the net exports</a:t>
            </a:r>
            <a:r>
              <a:rPr lang="en-US" dirty="0" smtClean="0"/>
              <a:t> and AD.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2394" y="2771090"/>
            <a:ext cx="123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 Flows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550023">
            <a:off x="7712432" y="3087943"/>
            <a:ext cx="997133" cy="9771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29474" y="3417421"/>
            <a:ext cx="2014240" cy="92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Aggregate Demand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51797" y="3266582"/>
            <a:ext cx="123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Exports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0343" y="5659731"/>
            <a:ext cx="52402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r>
              <a:rPr lang="en-US" sz="1600" dirty="0" smtClean="0"/>
              <a:t>FP and MP is already directly linked to AD, but this shows that there is an additional effect on AD that is caused by the effect on the exchange rate.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39454" y="1169377"/>
            <a:ext cx="406204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Through this chain of events we can link FP and MP to net exports.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33045"/>
            <a:ext cx="5369560" cy="5187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/>
              <a:t> effects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073784"/>
            <a:ext cx="5674360" cy="564197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↑AD</a:t>
            </a:r>
            <a:r>
              <a:rPr lang="en-US" dirty="0" smtClean="0"/>
              <a:t>→↓X-M (wealthier people buy more imports →</a:t>
            </a:r>
            <a:r>
              <a:rPr lang="en-US" dirty="0" smtClean="0">
                <a:solidFill>
                  <a:srgbClr val="00B050"/>
                </a:solidFill>
              </a:rPr>
              <a:t>↓AD</a:t>
            </a:r>
          </a:p>
          <a:p>
            <a:pPr lvl="1"/>
            <a:r>
              <a:rPr lang="en-US" dirty="0" smtClean="0"/>
              <a:t>Does this mean that AD is unchanged? </a:t>
            </a:r>
          </a:p>
          <a:p>
            <a:pPr lvl="1"/>
            <a:r>
              <a:rPr lang="en-US" dirty="0" smtClean="0"/>
              <a:t>No, AD will increase overall, because the 1</a:t>
            </a:r>
            <a:r>
              <a:rPr lang="en-US" baseline="30000" dirty="0" smtClean="0"/>
              <a:t>st</a:t>
            </a:r>
            <a:r>
              <a:rPr lang="en-US" dirty="0" smtClean="0"/>
              <a:t> effect will be stronger than the 2</a:t>
            </a:r>
            <a:r>
              <a:rPr lang="en-US" baseline="30000" dirty="0" smtClean="0"/>
              <a:t>nd</a:t>
            </a:r>
            <a:r>
              <a:rPr lang="en-US" dirty="0" smtClean="0"/>
              <a:t> effect.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↓Exchange Rate </a:t>
            </a:r>
            <a:r>
              <a:rPr lang="en-US" dirty="0"/>
              <a:t>(lower demand for currency) </a:t>
            </a:r>
            <a:r>
              <a:rPr lang="en-US" dirty="0" smtClean="0"/>
              <a:t>→↑X-M (imports more expensive for locals, exports cheaper for foreigners)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↑</a:t>
            </a:r>
            <a:r>
              <a:rPr lang="en-US" dirty="0" smtClean="0">
                <a:solidFill>
                  <a:srgbClr val="00B050"/>
                </a:solidFill>
              </a:rPr>
              <a:t>Exchange Rate</a:t>
            </a:r>
          </a:p>
          <a:p>
            <a:pPr lvl="1"/>
            <a:r>
              <a:rPr lang="en-US" dirty="0" smtClean="0"/>
              <a:t>Again, the 1</a:t>
            </a:r>
            <a:r>
              <a:rPr lang="en-US" baseline="30000" dirty="0" smtClean="0"/>
              <a:t>st</a:t>
            </a:r>
            <a:r>
              <a:rPr lang="en-US" dirty="0" smtClean="0"/>
              <a:t> effect of the Exchange Rate Effect will be larger than the 2</a:t>
            </a:r>
            <a:r>
              <a:rPr lang="en-US" baseline="30000" dirty="0" smtClean="0"/>
              <a:t>nd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55200" y="619760"/>
            <a:ext cx="214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increase in AD will outweigh the reduction in AD.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3697845"/>
            <a:ext cx="3797646" cy="2927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369563"/>
            <a:ext cx="3698240" cy="307808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050683">
            <a:off x="8121936" y="1562801"/>
            <a:ext cx="457200" cy="1888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989997">
            <a:off x="8652462" y="1720619"/>
            <a:ext cx="117165" cy="241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187323">
            <a:off x="7224916" y="4628499"/>
            <a:ext cx="457200" cy="1888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050683">
            <a:off x="7426895" y="4912898"/>
            <a:ext cx="218030" cy="201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55200" y="4238034"/>
            <a:ext cx="214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change in D will outweigh the second change in 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55200" y="2252312"/>
            <a:ext cx="21437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effect of a movement &gt; the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effect, → a net movement the same as the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movement.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4" y="148006"/>
            <a:ext cx="9643440" cy="846841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etc. e</a:t>
            </a:r>
            <a:r>
              <a:rPr lang="en-US" dirty="0" smtClean="0"/>
              <a:t>ffect - Analogies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507" y="5899887"/>
            <a:ext cx="4009293" cy="9234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ripple will be strongest in the middle and weaker on the outside. </a:t>
            </a:r>
            <a:endParaRPr lang="en-US" sz="2000" dirty="0"/>
          </a:p>
        </p:txBody>
      </p:sp>
      <p:pic>
        <p:nvPicPr>
          <p:cNvPr id="1028" name="Picture 4" descr="Echo - Mini Physics - Learn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5" y="3464170"/>
            <a:ext cx="5477094" cy="27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277" y="6176963"/>
            <a:ext cx="451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echo that comes back will be weaker than the initial sound.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88" y="3269158"/>
            <a:ext cx="3965512" cy="250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552" y="794336"/>
            <a:ext cx="4052357" cy="2351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3060" y="1211966"/>
            <a:ext cx="2395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ball’s bounce will eventually find its resting point as the bounces become smaller, similar to movements in the economy.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Account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2646" cy="25617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Current Account Surplus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money enters the country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could mean:</a:t>
            </a:r>
          </a:p>
          <a:p>
            <a:pPr lvl="1"/>
            <a:r>
              <a:rPr lang="en-US" dirty="0" smtClean="0"/>
              <a:t>High value of exports (goods flow out but money flows in)</a:t>
            </a:r>
          </a:p>
          <a:p>
            <a:pPr lvl="1"/>
            <a:r>
              <a:rPr lang="en-US" dirty="0" smtClean="0"/>
              <a:t>High levels of income from abroad</a:t>
            </a:r>
          </a:p>
          <a:p>
            <a:pPr lvl="1"/>
            <a:r>
              <a:rPr lang="en-US" dirty="0" smtClean="0"/>
              <a:t>High levels of transfers into the country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079023" cy="2696674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Current Account Deficit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money leaves the country</a:t>
            </a:r>
          </a:p>
          <a:p>
            <a:r>
              <a:rPr lang="en-US" dirty="0" smtClean="0"/>
              <a:t>This could mean:</a:t>
            </a:r>
          </a:p>
          <a:p>
            <a:pPr lvl="1"/>
            <a:r>
              <a:rPr lang="en-US" dirty="0" smtClean="0"/>
              <a:t>High value of imports and low exports</a:t>
            </a:r>
          </a:p>
          <a:p>
            <a:pPr lvl="1"/>
            <a:r>
              <a:rPr lang="en-US" dirty="0" smtClean="0"/>
              <a:t>Paying a lot of income to foreign countries</a:t>
            </a:r>
          </a:p>
          <a:p>
            <a:pPr lvl="1"/>
            <a:r>
              <a:rPr lang="en-US" dirty="0" smtClean="0"/>
              <a:t>High levels of transfers out of the country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311" y="4718743"/>
            <a:ext cx="2068215" cy="187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73" y="5659520"/>
            <a:ext cx="1454321" cy="61054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2346894" y="4854589"/>
            <a:ext cx="1399425" cy="963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25" y="5271248"/>
            <a:ext cx="1454321" cy="6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59" y="4718743"/>
            <a:ext cx="2068215" cy="1877036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8800632" y="4372977"/>
            <a:ext cx="1276315" cy="963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778" y="4545962"/>
            <a:ext cx="144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 transfers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24" y="1362807"/>
            <a:ext cx="924777" cy="847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6853" y="1305007"/>
            <a:ext cx="778127" cy="7713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10740" y="215387"/>
            <a:ext cx="3311160" cy="8617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current account includes net exports, net income, net transfers.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6.6 The Exchange Rate, Government Policy and Capital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6.4 focused on the different determinants of demand for currency and how the forex market interacts with other parts of the economy. </a:t>
            </a:r>
            <a:endParaRPr lang="en-US" dirty="0"/>
          </a:p>
          <a:p>
            <a:r>
              <a:rPr lang="en-US" dirty="0" smtClean="0"/>
              <a:t>6.5 looked at the relationship between exchange rates and net exports and AD.</a:t>
            </a:r>
          </a:p>
          <a:p>
            <a:r>
              <a:rPr lang="en-US" dirty="0" smtClean="0"/>
              <a:t>6.6 will connect 6.4 and 6.5 together and also connect with economic growth from Unit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84" y="63621"/>
            <a:ext cx="5896708" cy="1325563"/>
          </a:xfrm>
        </p:spPr>
        <p:txBody>
          <a:bodyPr/>
          <a:lstStyle/>
          <a:p>
            <a:r>
              <a:rPr lang="en-US" dirty="0" smtClean="0"/>
              <a:t>Higher Interest Rates and Capital Inflows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24" y="2980592"/>
            <a:ext cx="3909646" cy="355209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Expansionary Fiscal Policy</a:t>
            </a:r>
          </a:p>
          <a:p>
            <a:pPr lvl="1"/>
            <a:r>
              <a:rPr lang="en-US" dirty="0" smtClean="0"/>
              <a:t>↑G↓T→↑Government Borrowing→↑D</a:t>
            </a:r>
            <a:r>
              <a:rPr lang="en-US" baseline="-25000" dirty="0" smtClean="0"/>
              <a:t>LF</a:t>
            </a:r>
            <a:r>
              <a:rPr lang="en-US" dirty="0"/>
              <a:t> </a:t>
            </a:r>
            <a:r>
              <a:rPr lang="en-US" dirty="0" smtClean="0"/>
              <a:t>→↑Interest Rate (Loanable Funds Mkt)</a:t>
            </a:r>
          </a:p>
          <a:p>
            <a:r>
              <a:rPr lang="en-US" b="1" dirty="0" smtClean="0"/>
              <a:t>Contractionary Monetary </a:t>
            </a:r>
            <a:r>
              <a:rPr lang="en-US" b="1" dirty="0"/>
              <a:t>Policy</a:t>
            </a:r>
          </a:p>
          <a:p>
            <a:pPr lvl="1"/>
            <a:r>
              <a:rPr lang="en-US" dirty="0" smtClean="0"/>
              <a:t>↓MS→↑Interest Rate (Money Mkt)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116" y="63621"/>
            <a:ext cx="4587020" cy="3032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16" y="3761766"/>
            <a:ext cx="4587020" cy="292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50" y="3210775"/>
            <a:ext cx="1863942" cy="1458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819" y="1368953"/>
            <a:ext cx="562570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Higher interest rates lead to capital inflows.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Investors move their money to where it will earn higher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interest can be </a:t>
            </a:r>
            <a:r>
              <a:rPr lang="en-US" dirty="0">
                <a:solidFill>
                  <a:srgbClr val="00B0F0"/>
                </a:solidFill>
              </a:rPr>
              <a:t>caused by multiple factors </a:t>
            </a:r>
            <a:r>
              <a:rPr lang="en-US" dirty="0"/>
              <a:t>but also </a:t>
            </a:r>
            <a:r>
              <a:rPr lang="en-US" dirty="0" smtClean="0">
                <a:solidFill>
                  <a:srgbClr val="00B0F0"/>
                </a:solidFill>
              </a:rPr>
              <a:t>includes FP and MP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70" y="4888523"/>
            <a:ext cx="2362620" cy="1644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36536" y="4818185"/>
            <a:ext cx="14649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Capital inflows mean more supply in the loanable funds market.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36536" y="558187"/>
            <a:ext cx="146496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Capital inflows mean increased demand in the foreign exchange market.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6031523" y="3095719"/>
            <a:ext cx="6260123" cy="3762282"/>
          </a:xfrm>
          <a:prstGeom prst="ellipse">
            <a:avLst/>
          </a:prstGeom>
          <a:solidFill>
            <a:schemeClr val="accent4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" y="217345"/>
            <a:ext cx="5175738" cy="10300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Lower Interest Rates and Capital Outflows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284" y="3039421"/>
            <a:ext cx="3795347" cy="35636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Contractionary Fiscal Policy</a:t>
            </a:r>
          </a:p>
          <a:p>
            <a:pPr lvl="1"/>
            <a:r>
              <a:rPr lang="en-US" dirty="0" smtClean="0"/>
              <a:t>↓G↑T→</a:t>
            </a:r>
            <a:r>
              <a:rPr lang="en-US" dirty="0"/>
              <a:t> </a:t>
            </a:r>
            <a:r>
              <a:rPr lang="en-US" dirty="0" smtClean="0"/>
              <a:t>↓Government Borrowing→</a:t>
            </a:r>
            <a:r>
              <a:rPr lang="en-US" dirty="0"/>
              <a:t> </a:t>
            </a:r>
            <a:r>
              <a:rPr lang="en-US" dirty="0" smtClean="0"/>
              <a:t>↓D</a:t>
            </a:r>
            <a:r>
              <a:rPr lang="en-US" baseline="-25000" dirty="0" smtClean="0"/>
              <a:t>LF</a:t>
            </a:r>
            <a:r>
              <a:rPr lang="en-US" dirty="0" smtClean="0"/>
              <a:t> →</a:t>
            </a:r>
            <a:r>
              <a:rPr lang="en-US" dirty="0"/>
              <a:t> </a:t>
            </a:r>
            <a:r>
              <a:rPr lang="en-US" dirty="0" smtClean="0"/>
              <a:t>↓Interest Rate (Loanable Funds Mkt)</a:t>
            </a:r>
          </a:p>
          <a:p>
            <a:r>
              <a:rPr lang="en-US" b="1" dirty="0" smtClean="0"/>
              <a:t>Expansionary Monetary </a:t>
            </a:r>
            <a:r>
              <a:rPr lang="en-US" b="1" dirty="0"/>
              <a:t>Policy</a:t>
            </a:r>
          </a:p>
          <a:p>
            <a:pPr lvl="1"/>
            <a:r>
              <a:rPr lang="en-US" dirty="0"/>
              <a:t>↑MS→ ↓ Interest </a:t>
            </a:r>
            <a:r>
              <a:rPr lang="en-US" dirty="0" smtClean="0"/>
              <a:t>Rate (Money Mkt)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47" y="120245"/>
            <a:ext cx="4416365" cy="2919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51" y="3402623"/>
            <a:ext cx="4707161" cy="30357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761" y="1444110"/>
            <a:ext cx="6096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Lower interest rates lead to capital outflows.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Investors move their money to where it will earn higher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interest can be caused by multiple factors but also includes FP and MP: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866" y="5067407"/>
            <a:ext cx="2184793" cy="1669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450" y="3118200"/>
            <a:ext cx="2207311" cy="1842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93840" y="4405723"/>
            <a:ext cx="14649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Capital outflows mean less supply in the loanable funds market.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33251" y="739516"/>
            <a:ext cx="146496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Capital outflows mean decreased demand in the foreign exchange market.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444761" y="4208199"/>
            <a:ext cx="888024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Interest Rates in an economy largely move together. So RIR and NIR can both be treated as IR. 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6031523" y="3095719"/>
            <a:ext cx="6260123" cy="3762282"/>
          </a:xfrm>
          <a:prstGeom prst="ellipse">
            <a:avLst/>
          </a:prstGeom>
          <a:solidFill>
            <a:schemeClr val="accent4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2423"/>
            <a:ext cx="11412416" cy="997161"/>
          </a:xfrm>
        </p:spPr>
        <p:txBody>
          <a:bodyPr/>
          <a:lstStyle/>
          <a:p>
            <a:r>
              <a:rPr lang="en-US" dirty="0" smtClean="0"/>
              <a:t>Two Consequences of Capital Inflows / Outflows</a:t>
            </a:r>
            <a:endParaRPr lang="en-US" dirty="0"/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510" y="888022"/>
            <a:ext cx="3320987" cy="21938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497" y="888023"/>
            <a:ext cx="3443858" cy="2193865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7836661">
            <a:off x="2961580" y="3258428"/>
            <a:ext cx="1367238" cy="90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692205">
            <a:off x="7636289" y="3279657"/>
            <a:ext cx="1457202" cy="90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15235" y="4265183"/>
            <a:ext cx="44744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Consequence </a:t>
            </a:r>
            <a:r>
              <a:rPr lang="en-US" sz="2400" b="1" dirty="0" smtClean="0"/>
              <a:t>1: Net </a:t>
            </a:r>
            <a:r>
              <a:rPr lang="en-US" sz="2400" b="1" dirty="0"/>
              <a:t>Exports and </a:t>
            </a:r>
            <a:r>
              <a:rPr lang="en-US" sz="2400" b="1" dirty="0" smtClean="0"/>
              <a:t>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Inflows→</a:t>
            </a:r>
            <a:r>
              <a:rPr lang="en-US" dirty="0"/>
              <a:t>↑</a:t>
            </a:r>
            <a:r>
              <a:rPr lang="en-US" dirty="0" smtClean="0"/>
              <a:t>Demand for currency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Exchange Rate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↓</a:t>
            </a:r>
            <a:r>
              <a:rPr lang="en-US" dirty="0" smtClean="0"/>
              <a:t>Net </a:t>
            </a:r>
            <a:r>
              <a:rPr lang="en-US" dirty="0"/>
              <a:t>Exports </a:t>
            </a:r>
            <a:r>
              <a:rPr lang="en-US" dirty="0" smtClean="0"/>
              <a:t>→↓AD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smtClean="0"/>
              <a:t>Outflows→</a:t>
            </a:r>
            <a:r>
              <a:rPr lang="en-US" dirty="0"/>
              <a:t>↓</a:t>
            </a:r>
            <a:r>
              <a:rPr lang="en-US" dirty="0" smtClean="0"/>
              <a:t>Demand </a:t>
            </a:r>
            <a:r>
              <a:rPr lang="en-US" dirty="0"/>
              <a:t>for currency </a:t>
            </a:r>
            <a:r>
              <a:rPr lang="en-US" dirty="0" smtClean="0"/>
              <a:t>→</a:t>
            </a:r>
            <a:r>
              <a:rPr lang="en-US" dirty="0"/>
              <a:t>↓</a:t>
            </a:r>
            <a:r>
              <a:rPr lang="en-US" dirty="0" smtClean="0"/>
              <a:t>Exchange </a:t>
            </a:r>
            <a:r>
              <a:rPr lang="en-US" dirty="0"/>
              <a:t>Rate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Net </a:t>
            </a:r>
            <a:r>
              <a:rPr lang="en-US" dirty="0"/>
              <a:t>Exports </a:t>
            </a:r>
            <a:r>
              <a:rPr lang="en-US" dirty="0" smtClean="0"/>
              <a:t>→↑AD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21238" y="4449849"/>
            <a:ext cx="55450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Consequence 2: Capital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inflows→</a:t>
            </a:r>
            <a:r>
              <a:rPr lang="en-US" dirty="0"/>
              <a:t>↑</a:t>
            </a:r>
            <a:r>
              <a:rPr lang="en-US" dirty="0" smtClean="0"/>
              <a:t>Supply Loanable Funds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Private borrowing and investment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Capital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smtClean="0"/>
              <a:t>Outflows→↓Supply </a:t>
            </a:r>
            <a:r>
              <a:rPr lang="en-US" dirty="0"/>
              <a:t>Loanable Funds </a:t>
            </a:r>
            <a:r>
              <a:rPr lang="en-US" dirty="0" smtClean="0"/>
              <a:t>→↓Private </a:t>
            </a:r>
            <a:r>
              <a:rPr lang="en-US" dirty="0"/>
              <a:t>borrowing and investment </a:t>
            </a:r>
            <a:r>
              <a:rPr lang="en-US" dirty="0" smtClean="0"/>
              <a:t>→↓Capital Formation</a:t>
            </a:r>
            <a:endParaRPr lang="en-US" dirty="0"/>
          </a:p>
        </p:txBody>
      </p:sp>
      <p:sp>
        <p:nvSpPr>
          <p:cNvPr id="41" name="Oval 40">
            <a:hlinkClick r:id="rId4" action="ppaction://hlinksldjump"/>
          </p:cNvPr>
          <p:cNvSpPr/>
          <p:nvPr/>
        </p:nvSpPr>
        <p:spPr>
          <a:xfrm>
            <a:off x="96715" y="4863087"/>
            <a:ext cx="729761" cy="4474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hlinkClick r:id="rId5" action="ppaction://hlinksldjump"/>
          </p:cNvPr>
          <p:cNvSpPr/>
          <p:nvPr/>
        </p:nvSpPr>
        <p:spPr>
          <a:xfrm>
            <a:off x="10896600" y="4343663"/>
            <a:ext cx="729761" cy="4474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43" y="230373"/>
            <a:ext cx="5524099" cy="587776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 Rate affects </a:t>
            </a:r>
            <a:r>
              <a:rPr lang="en-US" dirty="0" smtClean="0"/>
              <a:t>Net Exports, affects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1" y="1231987"/>
            <a:ext cx="5392420" cy="2013626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Capital </a:t>
            </a:r>
            <a:r>
              <a:rPr lang="en-US" dirty="0" smtClean="0">
                <a:solidFill>
                  <a:srgbClr val="00B0F0"/>
                </a:solidFill>
              </a:rPr>
              <a:t>Outflows→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↓Demand </a:t>
            </a:r>
            <a:r>
              <a:rPr lang="en-US" dirty="0">
                <a:solidFill>
                  <a:srgbClr val="00B0F0"/>
                </a:solidFill>
              </a:rPr>
              <a:t>for </a:t>
            </a:r>
            <a:r>
              <a:rPr lang="en-US" dirty="0" smtClean="0">
                <a:solidFill>
                  <a:srgbClr val="00B0F0"/>
                </a:solidFill>
              </a:rPr>
              <a:t>currency→ </a:t>
            </a:r>
            <a:r>
              <a:rPr lang="en-US" dirty="0" smtClean="0">
                <a:solidFill>
                  <a:srgbClr val="00B050"/>
                </a:solidFill>
              </a:rPr>
              <a:t>↓Exchange Rate </a:t>
            </a:r>
            <a:r>
              <a:rPr lang="en-US" dirty="0" smtClean="0"/>
              <a:t>will lead to a increase in net exports </a:t>
            </a:r>
            <a:r>
              <a:rPr lang="en-US" dirty="0"/>
              <a:t>(</a:t>
            </a:r>
            <a:r>
              <a:rPr lang="en-US" dirty="0" smtClean="0"/>
              <a:t>↑</a:t>
            </a:r>
            <a:r>
              <a:rPr lang="en-US" dirty="0" err="1" smtClean="0"/>
              <a:t>exports↓imports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This will lead to an </a:t>
            </a:r>
            <a:r>
              <a:rPr lang="en-US" dirty="0" smtClean="0">
                <a:solidFill>
                  <a:srgbClr val="00B050"/>
                </a:solidFill>
              </a:rPr>
              <a:t>increase in 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1022" y="206746"/>
            <a:ext cx="41590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↓Exchange 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→↑(X-M) </a:t>
            </a:r>
            <a:r>
              <a:rPr lang="en-US" dirty="0">
                <a:solidFill>
                  <a:srgbClr val="FF0000"/>
                </a:solidFill>
              </a:rPr>
              <a:t>→↑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dirty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Exchange </a:t>
            </a:r>
            <a:r>
              <a:rPr lang="en-US" dirty="0">
                <a:solidFill>
                  <a:srgbClr val="FF0000"/>
                </a:solidFill>
              </a:rPr>
              <a:t>Rate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X-M)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 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07" y="3301435"/>
            <a:ext cx="3207435" cy="2495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616" y="1231987"/>
            <a:ext cx="5672426" cy="20544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550" dirty="0" smtClean="0">
                <a:solidFill>
                  <a:srgbClr val="00B0F0"/>
                </a:solidFill>
              </a:rPr>
              <a:t>Capital Inflows</a:t>
            </a:r>
            <a:r>
              <a:rPr lang="en-US" sz="2550" dirty="0">
                <a:solidFill>
                  <a:srgbClr val="00B0F0"/>
                </a:solidFill>
              </a:rPr>
              <a:t>→ </a:t>
            </a:r>
            <a:r>
              <a:rPr lang="en-US" sz="2550" dirty="0" smtClean="0">
                <a:solidFill>
                  <a:srgbClr val="00B0F0"/>
                </a:solidFill>
              </a:rPr>
              <a:t>↑Demand </a:t>
            </a:r>
            <a:r>
              <a:rPr lang="en-US" sz="2550" dirty="0">
                <a:solidFill>
                  <a:srgbClr val="00B0F0"/>
                </a:solidFill>
              </a:rPr>
              <a:t>for </a:t>
            </a:r>
            <a:r>
              <a:rPr lang="en-US" sz="2550" dirty="0" smtClean="0">
                <a:solidFill>
                  <a:srgbClr val="00B0F0"/>
                </a:solidFill>
              </a:rPr>
              <a:t>currency, </a:t>
            </a:r>
            <a:r>
              <a:rPr lang="en-US" sz="2400" dirty="0">
                <a:solidFill>
                  <a:srgbClr val="00B0F0"/>
                </a:solidFill>
              </a:rPr>
              <a:t>↓ </a:t>
            </a:r>
            <a:r>
              <a:rPr lang="en-US" sz="2400" dirty="0" smtClean="0">
                <a:solidFill>
                  <a:srgbClr val="00B0F0"/>
                </a:solidFill>
              </a:rPr>
              <a:t>Supply currency</a:t>
            </a:r>
            <a:r>
              <a:rPr lang="en-US" sz="2550" dirty="0" smtClean="0">
                <a:solidFill>
                  <a:srgbClr val="00B0F0"/>
                </a:solidFill>
              </a:rPr>
              <a:t>→↑Exchange </a:t>
            </a:r>
            <a:r>
              <a:rPr lang="en-US" sz="2550" dirty="0">
                <a:solidFill>
                  <a:srgbClr val="00B0F0"/>
                </a:solidFill>
              </a:rPr>
              <a:t>Rate </a:t>
            </a:r>
            <a:r>
              <a:rPr lang="en-US" sz="2550" dirty="0"/>
              <a:t>will lead to a fall in Net exports (↑</a:t>
            </a:r>
            <a:r>
              <a:rPr lang="en-US" sz="2550" dirty="0" err="1"/>
              <a:t>imports↓exports</a:t>
            </a:r>
            <a:r>
              <a:rPr lang="en-US" sz="2550" dirty="0"/>
              <a:t>)</a:t>
            </a:r>
          </a:p>
          <a:p>
            <a:pPr lvl="1"/>
            <a:r>
              <a:rPr lang="en-US" sz="2550" dirty="0"/>
              <a:t>This will lead to a </a:t>
            </a:r>
            <a:r>
              <a:rPr lang="en-US" sz="2550" dirty="0">
                <a:solidFill>
                  <a:srgbClr val="00B0F0"/>
                </a:solidFill>
              </a:rPr>
              <a:t>fall in AD</a:t>
            </a:r>
            <a:r>
              <a:rPr lang="en-US" sz="255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715" y="3301435"/>
            <a:ext cx="2856385" cy="2385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1569" y="3301435"/>
            <a:ext cx="1355146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effect on AD will then have an effect on Output (Y) and Unemployment. </a:t>
            </a:r>
            <a:endParaRPr lang="en-US" sz="1400" dirty="0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997469" y="206746"/>
            <a:ext cx="729761" cy="4474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52" y="3467325"/>
            <a:ext cx="2782255" cy="1827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1789" y="3347525"/>
            <a:ext cx="2422727" cy="18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1249" y="133541"/>
            <a:ext cx="4193663" cy="2027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Expansionary Fiscal Policy</a:t>
            </a:r>
          </a:p>
          <a:p>
            <a:pPr lvl="1"/>
            <a:r>
              <a:rPr lang="en-US" sz="2000" dirty="0" smtClean="0"/>
              <a:t>↑G↓T→↑Government Borrowing→↑D</a:t>
            </a:r>
            <a:r>
              <a:rPr lang="en-US" sz="2000" baseline="-25000" dirty="0" smtClean="0"/>
              <a:t>LF</a:t>
            </a:r>
            <a:r>
              <a:rPr lang="en-US" sz="2000" dirty="0" smtClean="0"/>
              <a:t> →↑Interest Rate (Loanable Funds Mkt)</a:t>
            </a:r>
          </a:p>
          <a:p>
            <a:r>
              <a:rPr lang="en-US" sz="2400" b="1" dirty="0" smtClean="0"/>
              <a:t>Contractionary Monetary Policy</a:t>
            </a:r>
          </a:p>
          <a:p>
            <a:pPr lvl="1"/>
            <a:r>
              <a:rPr lang="en-US" sz="2000" dirty="0" smtClean="0"/>
              <a:t>↓MS→↑Interest Rate (Money Mkt)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891" y="4355032"/>
            <a:ext cx="1643290" cy="106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69" y="5816326"/>
            <a:ext cx="1580847" cy="94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15" y="4496660"/>
            <a:ext cx="1221355" cy="1124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2645" y="5138427"/>
            <a:ext cx="177371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Economic Growth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0202" y="5842337"/>
            <a:ext cx="118136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The growth rate will be slower but not necessarily negative.</a:t>
            </a:r>
            <a:endParaRPr lang="en-US" sz="1200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2191571" y="4639767"/>
            <a:ext cx="755586" cy="111342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48" y="2036690"/>
            <a:ext cx="2847024" cy="20505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49637" y="2619213"/>
            <a:ext cx="940899" cy="6545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3311581" y="2082719"/>
            <a:ext cx="979269" cy="152240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62961" y="2627400"/>
            <a:ext cx="13848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Capital Formation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148648" y="5161808"/>
            <a:ext cx="940899" cy="6545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03869" y="133541"/>
            <a:ext cx="4441767" cy="188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Contractionary Fiscal Policy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↓G↑T→ ↓Government </a:t>
            </a:r>
            <a:r>
              <a:rPr lang="en-US" sz="1900" dirty="0" smtClean="0"/>
              <a:t>Borrowing</a:t>
            </a:r>
            <a:r>
              <a:rPr lang="en-US" sz="1900" dirty="0"/>
              <a:t>→ ↓DLF → ↓Interest Rate (Loanable Funds Mkt)</a:t>
            </a:r>
          </a:p>
          <a:p>
            <a:r>
              <a:rPr lang="en-US" sz="2000" b="1" dirty="0" smtClean="0"/>
              <a:t>Expansionary Monetary Policy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↑MS→ ↓ Interest Rate (Money Mkt)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0" y="2627400"/>
            <a:ext cx="494221" cy="6234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28" y="4325916"/>
            <a:ext cx="1837489" cy="1054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949" y="5713590"/>
            <a:ext cx="1767666" cy="935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154" y="4647299"/>
            <a:ext cx="1365689" cy="1117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28605" y="4906777"/>
            <a:ext cx="120617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Economic Growth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25324" y="5958663"/>
            <a:ext cx="17229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The growth rate will be slower but not necessarily negative.</a:t>
            </a:r>
            <a:endParaRPr lang="en-US" sz="1200" dirty="0"/>
          </a:p>
        </p:txBody>
      </p:sp>
      <p:sp>
        <p:nvSpPr>
          <p:cNvPr id="23" name="Down Arrow 22"/>
          <p:cNvSpPr/>
          <p:nvPr/>
        </p:nvSpPr>
        <p:spPr>
          <a:xfrm>
            <a:off x="9118996" y="4512969"/>
            <a:ext cx="754596" cy="11672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837" y="2272445"/>
            <a:ext cx="2460915" cy="178809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9057323" y="2519474"/>
            <a:ext cx="1058779" cy="6545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9986349" y="2191907"/>
            <a:ext cx="1101957" cy="152240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60374" y="2455004"/>
            <a:ext cx="15583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Capital Formation</a:t>
            </a:r>
            <a:endParaRPr lang="en-US" b="1" dirty="0"/>
          </a:p>
        </p:txBody>
      </p:sp>
      <p:sp>
        <p:nvSpPr>
          <p:cNvPr id="28" name="Right Arrow 27"/>
          <p:cNvSpPr/>
          <p:nvPr/>
        </p:nvSpPr>
        <p:spPr>
          <a:xfrm>
            <a:off x="6827573" y="5059072"/>
            <a:ext cx="1058779" cy="6545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862742" y="2589297"/>
            <a:ext cx="494221" cy="6234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0864" y="-7136"/>
            <a:ext cx="267031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Summary:</a:t>
            </a:r>
          </a:p>
          <a:p>
            <a:r>
              <a:rPr lang="en-US" sz="3200" b="1" dirty="0" smtClean="0"/>
              <a:t>FP and MP and effect on Capital 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5786" y="1943601"/>
            <a:ext cx="1452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↑Net Capital Inflows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78547" y="1945551"/>
            <a:ext cx="180337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Capital Outflows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3656" y="3999679"/>
            <a:ext cx="291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↑S</a:t>
            </a:r>
            <a:r>
              <a:rPr lang="en-US" baseline="-25000" dirty="0" smtClean="0"/>
              <a:t>LF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/>
              <a:t>↑Private Borrowing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27012" y="3287308"/>
            <a:ext cx="2136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/>
              <a:t>↑Investment→</a:t>
            </a:r>
            <a:r>
              <a:rPr lang="en-US" dirty="0"/>
              <a:t> ↑ </a:t>
            </a:r>
            <a:r>
              <a:rPr lang="en-US" dirty="0" smtClean="0"/>
              <a:t>Capital Formation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70310" y="3963367"/>
            <a:ext cx="291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↓S</a:t>
            </a:r>
            <a:r>
              <a:rPr lang="en-US" baseline="-25000" dirty="0" smtClean="0"/>
              <a:t>LF</a:t>
            </a:r>
            <a:r>
              <a:rPr lang="en-US" dirty="0" smtClean="0"/>
              <a:t>→↓Private Borrowing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0888356" y="3166492"/>
            <a:ext cx="118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→↓Investment→↓Capital Formation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90" y="90805"/>
            <a:ext cx="4742180" cy="813435"/>
          </a:xfrm>
        </p:spPr>
        <p:txBody>
          <a:bodyPr/>
          <a:lstStyle/>
          <a:p>
            <a:r>
              <a:rPr lang="en-US" dirty="0" smtClean="0"/>
              <a:t>‘Chains of Events’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060450"/>
            <a:ext cx="3683000" cy="201803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6.4: FP, MP and Exchange Rates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solidFill>
                  <a:srgbClr val="00B050"/>
                </a:solidFill>
              </a:rPr>
              <a:t>Expansionary fiscal policy</a:t>
            </a:r>
            <a:r>
              <a:rPr lang="en-US" sz="2000" dirty="0">
                <a:solidFill>
                  <a:srgbClr val="00B050"/>
                </a:solidFill>
              </a:rPr>
              <a:t>→↑Real Interest Rate (crowding out) →↑Capital Inflows→↑Exchange Rate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Expansionary MP </a:t>
            </a:r>
            <a:r>
              <a:rPr lang="en-US" sz="1800" dirty="0">
                <a:solidFill>
                  <a:srgbClr val="00B050"/>
                </a:solidFill>
              </a:rPr>
              <a:t>→↑MS→↓Interest Rate→↓Capital Flows→↓Demand for the currency →↓Exchange Rate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8640" y="1043305"/>
            <a:ext cx="3413760" cy="20351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6.5: ER and Net Exports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↑Exchange Rate will lead to a fall in Net exports (↑</a:t>
            </a:r>
            <a:r>
              <a:rPr lang="en-US" sz="1800" dirty="0" err="1">
                <a:solidFill>
                  <a:srgbClr val="0070C0"/>
                </a:solidFill>
              </a:rPr>
              <a:t>imports↓exports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This will lead to a fall in AD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↓Exchange Rate will lead to a increase in net exports (↑</a:t>
            </a:r>
            <a:r>
              <a:rPr lang="en-US" sz="2000" dirty="0" err="1">
                <a:solidFill>
                  <a:srgbClr val="0070C0"/>
                </a:solidFill>
              </a:rPr>
              <a:t>exports↓imports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This will lead to an increase in 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55000" y="1043305"/>
            <a:ext cx="3540760" cy="20351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6.6 Capital Inflows and Capital Formation</a:t>
            </a:r>
          </a:p>
          <a:p>
            <a:pPr marL="285750" indent="-285750"/>
            <a:r>
              <a:rPr lang="en-US" sz="2000" dirty="0">
                <a:solidFill>
                  <a:srgbClr val="FF0000"/>
                </a:solidFill>
              </a:rPr>
              <a:t>Capital Inflows→↑Demand for currency →↑Exchange Rate →↓Net Exports →↓AD</a:t>
            </a:r>
          </a:p>
          <a:p>
            <a:pPr marL="285750" indent="-285750"/>
            <a:r>
              <a:rPr lang="en-US" sz="2000" dirty="0">
                <a:solidFill>
                  <a:srgbClr val="FF0000"/>
                </a:solidFill>
              </a:rPr>
              <a:t>Capital inflows→↑Supply Loanable Funds →↑Private borrowing and investment →↑Capital 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7760" y="3813721"/>
            <a:ext cx="168656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spcBef>
                <a:spcPts val="10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→↑</a:t>
            </a:r>
            <a:r>
              <a:rPr lang="en-US" sz="2000" dirty="0">
                <a:solidFill>
                  <a:srgbClr val="00B050"/>
                </a:solidFill>
              </a:rPr>
              <a:t>Capital Inflows</a:t>
            </a:r>
            <a:r>
              <a:rPr lang="en-US" sz="2000" dirty="0" smtClean="0">
                <a:solidFill>
                  <a:srgbClr val="00B050"/>
                </a:solidFill>
              </a:rPr>
              <a:t>→</a:t>
            </a:r>
          </a:p>
          <a:p>
            <a:pPr indent="-228600">
              <a:spcBef>
                <a:spcPts val="10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↑</a:t>
            </a:r>
            <a:r>
              <a:rPr lang="en-US" sz="2000" dirty="0">
                <a:solidFill>
                  <a:srgbClr val="00B050"/>
                </a:solidFill>
              </a:rPr>
              <a:t>Exchange </a:t>
            </a:r>
            <a:r>
              <a:rPr lang="en-US" sz="2000" dirty="0" smtClean="0">
                <a:solidFill>
                  <a:srgbClr val="00B050"/>
                </a:solidFill>
              </a:rPr>
              <a:t>Rate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350" y="4196014"/>
            <a:ext cx="659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→↑Supply Loanable Funds →↑Private borrowing and investment →↑Capital Formation</a:t>
            </a:r>
          </a:p>
        </p:txBody>
      </p:sp>
      <p:sp>
        <p:nvSpPr>
          <p:cNvPr id="8" name="Rectangle 7"/>
          <p:cNvSpPr/>
          <p:nvPr/>
        </p:nvSpPr>
        <p:spPr>
          <a:xfrm rot="923597">
            <a:off x="4646440" y="5558182"/>
            <a:ext cx="5141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>
                <a:solidFill>
                  <a:srgbClr val="0070C0"/>
                </a:solidFill>
              </a:rPr>
              <a:t>→↓Net exports (↑</a:t>
            </a:r>
            <a:r>
              <a:rPr lang="en-US" sz="2000" dirty="0" err="1">
                <a:solidFill>
                  <a:srgbClr val="0070C0"/>
                </a:solidFill>
              </a:rPr>
              <a:t>imports↓exports</a:t>
            </a:r>
            <a:r>
              <a:rPr lang="en-US" sz="2000" dirty="0">
                <a:solidFill>
                  <a:srgbClr val="0070C0"/>
                </a:solidFill>
              </a:rPr>
              <a:t>)→↓AD</a:t>
            </a:r>
          </a:p>
        </p:txBody>
      </p:sp>
      <p:sp>
        <p:nvSpPr>
          <p:cNvPr id="9" name="Rectangle 8"/>
          <p:cNvSpPr/>
          <p:nvPr/>
        </p:nvSpPr>
        <p:spPr>
          <a:xfrm rot="20011570">
            <a:off x="78838" y="4544403"/>
            <a:ext cx="40208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Contractionary Monetary Policy</a:t>
            </a:r>
          </a:p>
          <a:p>
            <a:r>
              <a:rPr lang="en-US" dirty="0">
                <a:solidFill>
                  <a:srgbClr val="00B050"/>
                </a:solidFill>
              </a:rPr>
              <a:t>→</a:t>
            </a:r>
            <a:r>
              <a:rPr lang="en-US" dirty="0" smtClean="0">
                <a:solidFill>
                  <a:srgbClr val="00B050"/>
                </a:solidFill>
              </a:rPr>
              <a:t>↓MS→↑Interest Rate (Money Mkt)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37278">
            <a:off x="788123" y="3375451"/>
            <a:ext cx="3031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Expansionary fiscal policy</a:t>
            </a:r>
            <a:r>
              <a:rPr lang="en-US" dirty="0">
                <a:solidFill>
                  <a:srgbClr val="00B050"/>
                </a:solidFill>
              </a:rPr>
              <a:t>→↑Real Interest Rate (crowding out)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83351" y="4711252"/>
            <a:ext cx="3149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For Contractionary Fiscal Policy and Expansionary MP, the same chain but opposite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Summaries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65126"/>
            <a:ext cx="5359400" cy="101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Exchange Rate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756215"/>
            <a:ext cx="6502400" cy="239924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exchange rate </a:t>
            </a:r>
            <a:r>
              <a:rPr lang="en-US" dirty="0" smtClean="0"/>
              <a:t>is simply the </a:t>
            </a:r>
            <a:r>
              <a:rPr lang="en-US" dirty="0" smtClean="0">
                <a:solidFill>
                  <a:srgbClr val="00B0F0"/>
                </a:solidFill>
              </a:rPr>
              <a:t>value of currency A relative to another currency B</a:t>
            </a:r>
            <a:r>
              <a:rPr lang="en-US" dirty="0" smtClean="0"/>
              <a:t>.</a:t>
            </a:r>
          </a:p>
          <a:p>
            <a:pPr lvl="1"/>
            <a:r>
              <a:rPr lang="en-US" sz="4400" dirty="0" err="1" smtClean="0"/>
              <a:t>Eg</a:t>
            </a:r>
            <a:r>
              <a:rPr lang="en-US" sz="4400" dirty="0" smtClean="0"/>
              <a:t>. 1 USD = 6.5RMB or 1RMB = 0.15USD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3533" y="4285103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Appreciate</a:t>
            </a:r>
            <a:r>
              <a:rPr lang="en-US" dirty="0"/>
              <a:t> = go up in value  </a:t>
            </a:r>
            <a:r>
              <a:rPr lang="en-US" dirty="0" err="1"/>
              <a:t>eg</a:t>
            </a:r>
            <a:r>
              <a:rPr lang="en-US" dirty="0"/>
              <a:t>. RMB can buy more AUD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Depreciate</a:t>
            </a:r>
            <a:r>
              <a:rPr lang="en-US" dirty="0"/>
              <a:t> = go down in value </a:t>
            </a:r>
            <a:r>
              <a:rPr lang="en-US" dirty="0" err="1"/>
              <a:t>eg</a:t>
            </a:r>
            <a:r>
              <a:rPr lang="en-US" dirty="0"/>
              <a:t>. RMB can buy less AUD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33" y="3927000"/>
            <a:ext cx="1849556" cy="1373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33" y="5346756"/>
            <a:ext cx="1673993" cy="1511244"/>
          </a:xfrm>
          <a:prstGeom prst="rect">
            <a:avLst/>
          </a:prstGeom>
        </p:spPr>
      </p:pic>
      <p:pic>
        <p:nvPicPr>
          <p:cNvPr id="7" name="Picture 4" descr="9 Things Businesses Need to Know About Chinese Tourists | Aliz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68" y="2462101"/>
            <a:ext cx="1647236" cy="13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xports lift MHP poultry sales in first quarter of 2018 | WATTAgNet |  WATTPoul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05" y="2396451"/>
            <a:ext cx="1802173" cy="11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7767" y="365126"/>
            <a:ext cx="2545971" cy="209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Appreciation = ↑Purchasing </a:t>
            </a:r>
            <a:r>
              <a:rPr lang="en-US" sz="1400" b="1" dirty="0" smtClean="0"/>
              <a:t>Power</a:t>
            </a:r>
          </a:p>
          <a:p>
            <a:r>
              <a:rPr lang="en-US" sz="1400" dirty="0" smtClean="0"/>
              <a:t>Who benefits: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travelling to other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buying imports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investing in other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People on fixed incomes, living overseas.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9638" y="365126"/>
            <a:ext cx="21892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Depreciation </a:t>
            </a:r>
            <a:r>
              <a:rPr lang="en-US" sz="1400" b="1" dirty="0"/>
              <a:t>= </a:t>
            </a:r>
            <a:r>
              <a:rPr lang="en-US" sz="1400" b="1" dirty="0" smtClean="0"/>
              <a:t>↓Purchasing Power</a:t>
            </a:r>
          </a:p>
          <a:p>
            <a:r>
              <a:rPr lang="en-US" sz="1400" dirty="0" smtClean="0"/>
              <a:t>Who 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Exporters whose goods are now cheaper for foreigners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Foreign investors in the country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695" y="5492599"/>
            <a:ext cx="2923308" cy="99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1" y="5209336"/>
            <a:ext cx="2772924" cy="1557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08534" y="4101403"/>
            <a:ext cx="2845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Floating = the government allows </a:t>
            </a:r>
            <a:r>
              <a:rPr lang="en-US" dirty="0">
                <a:solidFill>
                  <a:srgbClr val="00B0F0"/>
                </a:solidFill>
              </a:rPr>
              <a:t>market forces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decide the exchange </a:t>
            </a:r>
            <a:r>
              <a:rPr lang="en-US" dirty="0" smtClean="0">
                <a:solidFill>
                  <a:srgbClr val="00B0F0"/>
                </a:solidFill>
              </a:rPr>
              <a:t>rate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5692" y="4076755"/>
            <a:ext cx="244700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Fixed = the government controls the exchange rate</a:t>
            </a:r>
          </a:p>
        </p:txBody>
      </p:sp>
    </p:spTree>
    <p:extLst>
      <p:ext uri="{BB962C8B-B14F-4D97-AF65-F5344CB8AC3E}">
        <p14:creationId xmlns:p14="http://schemas.microsoft.com/office/powerpoint/2010/main" val="32109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2" y="53569"/>
            <a:ext cx="7711440" cy="597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Foreign Exchange Market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3" y="650970"/>
            <a:ext cx="5667210" cy="15120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Foreign Exchange Market (Forex market) is where currencies are exchanged and determines the exchange rate/price of currency.</a:t>
            </a:r>
          </a:p>
          <a:p>
            <a:r>
              <a:rPr lang="en-US" dirty="0" smtClean="0"/>
              <a:t>Fixed Exchange rate = exchange rate is constant</a:t>
            </a:r>
          </a:p>
          <a:p>
            <a:r>
              <a:rPr lang="en-US" dirty="0" smtClean="0"/>
              <a:t>Floating exchange rate = moves up and down via market forces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940" y="2211514"/>
            <a:ext cx="236220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Depreciation </a:t>
            </a:r>
            <a:r>
              <a:rPr lang="en-US" b="1" dirty="0"/>
              <a:t>= </a:t>
            </a:r>
            <a:r>
              <a:rPr lang="en-US" sz="1600" b="1" dirty="0"/>
              <a:t>↓Purchasing Power → ↓Imports ↑</a:t>
            </a:r>
            <a:r>
              <a:rPr lang="en-US" sz="1600" b="1" dirty="0" smtClean="0"/>
              <a:t>Exports</a:t>
            </a:r>
          </a:p>
          <a:p>
            <a:r>
              <a:rPr lang="en-US" sz="1600" b="1" dirty="0"/>
              <a:t>→Benefits for </a:t>
            </a:r>
            <a:r>
              <a:rPr lang="en-US" sz="1600" b="1" dirty="0" smtClean="0"/>
              <a:t>foreigners </a:t>
            </a:r>
            <a:r>
              <a:rPr lang="en-US" sz="1600" b="1" dirty="0"/>
              <a:t>buying </a:t>
            </a:r>
            <a:r>
              <a:rPr lang="en-US" sz="1600" b="1" dirty="0" smtClean="0"/>
              <a:t>your currency</a:t>
            </a:r>
            <a:endParaRPr lang="en-US" sz="1600" b="1" dirty="0"/>
          </a:p>
          <a:p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304548" y="578333"/>
            <a:ext cx="5723052" cy="3246889"/>
            <a:chOff x="6304548" y="578333"/>
            <a:chExt cx="5723052" cy="32468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4548" y="578333"/>
              <a:ext cx="5723052" cy="3246889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16200000">
              <a:off x="6660575" y="1453522"/>
              <a:ext cx="491106" cy="45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6627102" y="2247610"/>
              <a:ext cx="558050" cy="45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32321" y="1500857"/>
              <a:ext cx="1219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Appreciation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3364" y="2228167"/>
              <a:ext cx="1219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Depreciation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2430" y="2230764"/>
            <a:ext cx="2505433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Appreciation = </a:t>
            </a:r>
            <a:r>
              <a:rPr lang="en-US" sz="1600" b="1" dirty="0"/>
              <a:t>↑Purchasing Power →↑</a:t>
            </a:r>
            <a:r>
              <a:rPr lang="en-US" sz="1600" b="1" dirty="0" smtClean="0"/>
              <a:t>Imports ↓Exports</a:t>
            </a:r>
          </a:p>
          <a:p>
            <a:r>
              <a:rPr lang="en-US" sz="1600" b="1" dirty="0" smtClean="0"/>
              <a:t>→Benefits for those buying foreign currencies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1" y="5644854"/>
            <a:ext cx="1569128" cy="1098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0" y="4377268"/>
            <a:ext cx="1705689" cy="115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5906" y="4271387"/>
            <a:ext cx="2840255" cy="25237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Determinants of Demand AND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Tastes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Income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Interest Rates(affects D and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Level (Inflation) (affects D and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Trade Policies (</a:t>
            </a:r>
            <a:r>
              <a:rPr lang="en-US" sz="1400" dirty="0" err="1"/>
              <a:t>eg</a:t>
            </a:r>
            <a:r>
              <a:rPr lang="en-US" sz="1400" dirty="0"/>
              <a:t>. Taxes on imports)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Expectations of Future Exchange Rate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04" y="3584981"/>
            <a:ext cx="1858696" cy="686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9066" y="3817682"/>
            <a:ext cx="2302934" cy="1599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438" y="4011679"/>
            <a:ext cx="4705497" cy="21971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68745" y="5526943"/>
            <a:ext cx="19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Surplus and shortage occurs when the price is too high or low.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034" y="3584981"/>
            <a:ext cx="1667480" cy="6457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09937" y="6297003"/>
            <a:ext cx="446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↑Supply Currency A=↑Demand Currency B and vice versa.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10017598" y="1466184"/>
            <a:ext cx="2091891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 smtClean="0"/>
              <a:t>Change in Equilibrium: </a:t>
            </a:r>
            <a:r>
              <a:rPr lang="en-US" sz="1100" dirty="0" smtClean="0"/>
              <a:t>↑</a:t>
            </a:r>
            <a:r>
              <a:rPr lang="en-US" sz="1100" dirty="0"/>
              <a:t>Demand→↑</a:t>
            </a:r>
            <a:r>
              <a:rPr lang="en-US" sz="1100" dirty="0" err="1"/>
              <a:t>Price↑Quantity</a:t>
            </a:r>
            <a:endParaRPr lang="en-US" sz="1100" dirty="0"/>
          </a:p>
          <a:p>
            <a:r>
              <a:rPr lang="en-US" sz="1100" dirty="0"/>
              <a:t>↓Demand→↓</a:t>
            </a:r>
            <a:r>
              <a:rPr lang="en-US" sz="1100" dirty="0" err="1"/>
              <a:t>Price↓Quantity</a:t>
            </a:r>
            <a:endParaRPr lang="en-US" sz="1100" dirty="0"/>
          </a:p>
          <a:p>
            <a:r>
              <a:rPr lang="en-US" sz="1100" dirty="0"/>
              <a:t>↑Supply→↓</a:t>
            </a:r>
            <a:r>
              <a:rPr lang="en-US" sz="1100" dirty="0" err="1"/>
              <a:t>Price↑Quantity</a:t>
            </a:r>
            <a:endParaRPr lang="en-US" sz="1100" dirty="0"/>
          </a:p>
          <a:p>
            <a:r>
              <a:rPr lang="en-US" sz="1100" dirty="0"/>
              <a:t>↓Supply→↑</a:t>
            </a:r>
            <a:r>
              <a:rPr lang="en-US" sz="1100" dirty="0" err="1"/>
              <a:t>Price↓</a:t>
            </a:r>
            <a:r>
              <a:rPr lang="en-US" sz="1100" dirty="0" err="1" smtClean="0"/>
              <a:t>Quantity</a:t>
            </a:r>
            <a:endParaRPr lang="en-US" sz="1100" dirty="0" smtClean="0"/>
          </a:p>
          <a:p>
            <a:r>
              <a:rPr lang="en-US" sz="1100" dirty="0"/>
              <a:t>∆</a:t>
            </a:r>
            <a:r>
              <a:rPr lang="en-US" sz="1100" dirty="0" smtClean="0"/>
              <a:t>Demand &amp; ∆</a:t>
            </a:r>
            <a:r>
              <a:rPr lang="en-US" sz="1100" dirty="0"/>
              <a:t>Supply </a:t>
            </a:r>
            <a:r>
              <a:rPr lang="en-US" sz="1100" dirty="0" smtClean="0"/>
              <a:t>= either Price or Quantity indeterminate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66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animBg="1"/>
      <p:bldP spid="15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1" y="121333"/>
            <a:ext cx="10515600" cy="1325563"/>
          </a:xfrm>
        </p:spPr>
        <p:txBody>
          <a:bodyPr/>
          <a:lstStyle/>
          <a:p>
            <a:r>
              <a:rPr lang="en-US" dirty="0"/>
              <a:t>Capital Account / Financial </a:t>
            </a:r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3" y="3589542"/>
            <a:ext cx="5370567" cy="3145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Net Real </a:t>
            </a:r>
            <a:r>
              <a:rPr lang="en-US" dirty="0">
                <a:solidFill>
                  <a:srgbClr val="00B050"/>
                </a:solidFill>
              </a:rPr>
              <a:t>Investments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Foreign Direct Investment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factories, retail </a:t>
            </a:r>
            <a:r>
              <a:rPr lang="en-US" dirty="0" smtClean="0"/>
              <a:t>stores which are owned by the foreign company but operated locally)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Land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. A wealthy US family buys property in Mexico)</a:t>
            </a:r>
            <a:endParaRPr lang="en-US" dirty="0"/>
          </a:p>
          <a:p>
            <a:pPr lvl="1"/>
            <a:r>
              <a:rPr lang="en-US" dirty="0">
                <a:solidFill>
                  <a:srgbClr val="00B0F0"/>
                </a:solidFill>
              </a:rPr>
              <a:t>Property and </a:t>
            </a:r>
            <a:r>
              <a:rPr lang="en-US" dirty="0" smtClean="0">
                <a:solidFill>
                  <a:srgbClr val="00B0F0"/>
                </a:solidFill>
              </a:rPr>
              <a:t>Equipment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A businessperson buys trucks which he rents to a delivery company.)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63" y="1659443"/>
            <a:ext cx="2028282" cy="1376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94" y="4181553"/>
            <a:ext cx="2456941" cy="1290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735" y="1548003"/>
            <a:ext cx="2300971" cy="1450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873" y="121333"/>
            <a:ext cx="2106743" cy="10785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303" y="10785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capital account </a:t>
            </a:r>
            <a:r>
              <a:rPr lang="en-US" dirty="0"/>
              <a:t>represents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balance of investment</a:t>
            </a:r>
            <a:r>
              <a:rPr lang="en-US" dirty="0" smtClean="0"/>
              <a:t>. Investment can take many forms, including financial asset investment and investment in non-financial assets.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626" y="2056710"/>
            <a:ext cx="503411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B050"/>
                </a:solidFill>
              </a:rPr>
              <a:t>Net Financial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B050"/>
                </a:solidFill>
              </a:rPr>
              <a:t>Investments</a:t>
            </a:r>
          </a:p>
          <a:p>
            <a:pPr lvl="1"/>
            <a:r>
              <a:rPr lang="en-US" sz="2800" dirty="0">
                <a:solidFill>
                  <a:srgbClr val="00B0F0"/>
                </a:solidFill>
              </a:rPr>
              <a:t>Stocks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Bonds</a:t>
            </a:r>
            <a:r>
              <a:rPr lang="en-US" sz="2800" dirty="0"/>
              <a:t>, Other financial assets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794" y="5565531"/>
            <a:ext cx="238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Nike </a:t>
            </a:r>
            <a:r>
              <a:rPr lang="en-US" sz="1400" dirty="0" err="1" smtClean="0"/>
              <a:t>Inc</a:t>
            </a:r>
            <a:r>
              <a:rPr lang="en-US" sz="1400" dirty="0" smtClean="0"/>
              <a:t> using its own money (financial capital) to open up its own store is an example of Foreign Direct Investment FDI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248" y="4022639"/>
            <a:ext cx="2252622" cy="1542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35063" y="5565530"/>
            <a:ext cx="277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foreign owned mining company would need to invest in equipment and machinery which would be a real investment inflow.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6521" y="3036039"/>
            <a:ext cx="277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Buying and selling of stocks and bonds would move money in and out of the country.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8510740" y="215387"/>
            <a:ext cx="3311160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capital and financial account includes financial investments and real investments.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33045"/>
            <a:ext cx="5369560" cy="5187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/>
              <a:t> effects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073784"/>
            <a:ext cx="5674360" cy="564197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↑AD</a:t>
            </a:r>
            <a:r>
              <a:rPr lang="en-US" dirty="0" smtClean="0"/>
              <a:t>→↓X-M (wealthier people buy more imports →</a:t>
            </a:r>
            <a:r>
              <a:rPr lang="en-US" dirty="0" smtClean="0">
                <a:solidFill>
                  <a:srgbClr val="00B050"/>
                </a:solidFill>
              </a:rPr>
              <a:t>↓AD</a:t>
            </a:r>
          </a:p>
          <a:p>
            <a:pPr lvl="1"/>
            <a:r>
              <a:rPr lang="en-US" dirty="0" smtClean="0"/>
              <a:t>Does this mean that AD is unchanged? </a:t>
            </a:r>
          </a:p>
          <a:p>
            <a:pPr lvl="1"/>
            <a:r>
              <a:rPr lang="en-US" dirty="0" smtClean="0"/>
              <a:t>No, AD will increase overall, because the 1</a:t>
            </a:r>
            <a:r>
              <a:rPr lang="en-US" baseline="30000" dirty="0" smtClean="0"/>
              <a:t>st</a:t>
            </a:r>
            <a:r>
              <a:rPr lang="en-US" dirty="0" smtClean="0"/>
              <a:t> effect will be stronger than the 2</a:t>
            </a:r>
            <a:r>
              <a:rPr lang="en-US" baseline="30000" dirty="0" smtClean="0"/>
              <a:t>nd</a:t>
            </a:r>
            <a:r>
              <a:rPr lang="en-US" dirty="0" smtClean="0"/>
              <a:t> effect.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↓Exchange Rate </a:t>
            </a:r>
            <a:r>
              <a:rPr lang="en-US" dirty="0"/>
              <a:t>(lower demand for currency) </a:t>
            </a:r>
            <a:r>
              <a:rPr lang="en-US" dirty="0" smtClean="0"/>
              <a:t>→↑X-M (imports more expensive for locals, exports cheaper for foreigners)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↑</a:t>
            </a:r>
            <a:r>
              <a:rPr lang="en-US" dirty="0" smtClean="0">
                <a:solidFill>
                  <a:srgbClr val="00B050"/>
                </a:solidFill>
              </a:rPr>
              <a:t>Exchange Rate</a:t>
            </a:r>
          </a:p>
          <a:p>
            <a:pPr lvl="1"/>
            <a:r>
              <a:rPr lang="en-US" dirty="0" smtClean="0"/>
              <a:t>Again, the 1</a:t>
            </a:r>
            <a:r>
              <a:rPr lang="en-US" baseline="30000" dirty="0" smtClean="0"/>
              <a:t>st</a:t>
            </a:r>
            <a:r>
              <a:rPr lang="en-US" dirty="0" smtClean="0"/>
              <a:t> effect of the Exchange Rate Effect will be larger than the 2</a:t>
            </a:r>
            <a:r>
              <a:rPr lang="en-US" baseline="30000" dirty="0" smtClean="0"/>
              <a:t>nd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55200" y="619760"/>
            <a:ext cx="214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increase in AD will outweigh the reduction in AD.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3697845"/>
            <a:ext cx="3797646" cy="2927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369563"/>
            <a:ext cx="3698240" cy="307808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050683">
            <a:off x="8121936" y="1562801"/>
            <a:ext cx="457200" cy="1888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989997">
            <a:off x="8652462" y="1720619"/>
            <a:ext cx="117165" cy="241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187323">
            <a:off x="7224916" y="4628499"/>
            <a:ext cx="457200" cy="1888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050683">
            <a:off x="7426895" y="4912898"/>
            <a:ext cx="218030" cy="201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55200" y="4238034"/>
            <a:ext cx="214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change in D will outweigh the second change in 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55200" y="2252312"/>
            <a:ext cx="21437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effect of a movement &gt; the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effect, → a net movement the same as the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movement.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92" y="189443"/>
            <a:ext cx="8370154" cy="478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Policy, Capital Flows and Exchange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892" y="1113420"/>
            <a:ext cx="3314577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b="1" dirty="0"/>
              <a:t>Expansionary fiscal policy</a:t>
            </a:r>
            <a:r>
              <a:rPr lang="en-US" dirty="0"/>
              <a:t>→↑Real Interest Rate (crowding out) →↑Capital Inflows→↑Exchange Rate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132606"/>
            <a:ext cx="3446585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Expansionary MP </a:t>
            </a:r>
            <a:r>
              <a:rPr lang="en-US" sz="2400" dirty="0"/>
              <a:t>→↑MS→↓Interest Rate→↓Capital Flows→↓Demand for the currency →↓Exchange Rate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1246" y="37639"/>
            <a:ext cx="2769577" cy="9848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Summary</a:t>
            </a:r>
          </a:p>
          <a:p>
            <a:pPr marL="0" lvl="1"/>
            <a:r>
              <a:rPr lang="en-US" sz="1400" dirty="0" smtClean="0">
                <a:solidFill>
                  <a:srgbClr val="FF0000"/>
                </a:solidFill>
              </a:rPr>
              <a:t>Expansionary FP</a:t>
            </a:r>
            <a:r>
              <a:rPr lang="en-US" sz="1400" dirty="0">
                <a:solidFill>
                  <a:srgbClr val="FF0000"/>
                </a:solidFill>
              </a:rPr>
              <a:t>→↑Exchange </a:t>
            </a:r>
            <a:r>
              <a:rPr lang="en-US" sz="1400" dirty="0" smtClean="0">
                <a:solidFill>
                  <a:srgbClr val="FF0000"/>
                </a:solidFill>
              </a:rPr>
              <a:t>Rate</a:t>
            </a:r>
          </a:p>
          <a:p>
            <a:pPr marL="0" lvl="1"/>
            <a:r>
              <a:rPr lang="en-US" sz="1400" dirty="0" smtClean="0">
                <a:solidFill>
                  <a:srgbClr val="FF0000"/>
                </a:solidFill>
              </a:rPr>
              <a:t>Expansionary MP</a:t>
            </a:r>
            <a:r>
              <a:rPr lang="en-US" sz="1400" dirty="0">
                <a:solidFill>
                  <a:srgbClr val="FF0000"/>
                </a:solidFill>
              </a:rPr>
              <a:t>→↓Exchange </a:t>
            </a:r>
            <a:r>
              <a:rPr lang="en-US" sz="1400" dirty="0" smtClean="0">
                <a:solidFill>
                  <a:srgbClr val="FF0000"/>
                </a:solidFill>
              </a:rPr>
              <a:t>Rate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37" y="1299368"/>
            <a:ext cx="2362886" cy="1805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96" y="1177366"/>
            <a:ext cx="2092770" cy="174710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0059" y="3214837"/>
            <a:ext cx="4851633" cy="3231519"/>
            <a:chOff x="670059" y="3214837"/>
            <a:chExt cx="4851633" cy="32315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59" y="3214837"/>
              <a:ext cx="4851633" cy="323151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05708" y="4255477"/>
              <a:ext cx="2233246" cy="1758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905251" y="4273062"/>
              <a:ext cx="32038" cy="182880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531020" y="3214837"/>
            <a:ext cx="4822780" cy="3212269"/>
            <a:chOff x="6531020" y="3214837"/>
            <a:chExt cx="4822780" cy="32122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020" y="3214837"/>
              <a:ext cx="4822780" cy="3212269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7517423" y="4953000"/>
              <a:ext cx="1345223" cy="1465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862646" y="4967655"/>
              <a:ext cx="0" cy="113420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0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43" y="230373"/>
            <a:ext cx="5524099" cy="587776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 Rate affects </a:t>
            </a:r>
            <a:r>
              <a:rPr lang="en-US" dirty="0" smtClean="0"/>
              <a:t>Net Exports, affects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543" y="1231987"/>
            <a:ext cx="5375977" cy="1780655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↓Exchange Rate </a:t>
            </a:r>
            <a:r>
              <a:rPr lang="en-US" dirty="0" smtClean="0"/>
              <a:t>will lead to a increase in net exports </a:t>
            </a:r>
            <a:r>
              <a:rPr lang="en-US" dirty="0"/>
              <a:t>(</a:t>
            </a:r>
            <a:r>
              <a:rPr lang="en-US" dirty="0" smtClean="0"/>
              <a:t>↑</a:t>
            </a:r>
            <a:r>
              <a:rPr lang="en-US" dirty="0" err="1" smtClean="0"/>
              <a:t>exports↓imports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This will lead to an </a:t>
            </a:r>
            <a:r>
              <a:rPr lang="en-US" dirty="0" smtClean="0">
                <a:solidFill>
                  <a:srgbClr val="00B050"/>
                </a:solidFill>
              </a:rPr>
              <a:t>increase in 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1022" y="206746"/>
            <a:ext cx="41590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↓Exchange 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→↑(X-M) </a:t>
            </a:r>
            <a:r>
              <a:rPr lang="en-US" dirty="0">
                <a:solidFill>
                  <a:srgbClr val="FF0000"/>
                </a:solidFill>
              </a:rPr>
              <a:t>→↑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dirty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Exchange </a:t>
            </a:r>
            <a:r>
              <a:rPr lang="en-US" dirty="0">
                <a:solidFill>
                  <a:srgbClr val="FF0000"/>
                </a:solidFill>
              </a:rPr>
              <a:t>Rate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X-M)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↓ 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3" y="2814726"/>
            <a:ext cx="5081338" cy="3953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942" y="998844"/>
            <a:ext cx="5345497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↑Exchange </a:t>
            </a:r>
            <a:r>
              <a:rPr lang="en-US" sz="2800" dirty="0">
                <a:solidFill>
                  <a:srgbClr val="00B0F0"/>
                </a:solidFill>
              </a:rPr>
              <a:t>Rate </a:t>
            </a:r>
            <a:r>
              <a:rPr lang="en-US" sz="2800" dirty="0"/>
              <a:t>will lead to a fall in Net exports (↑</a:t>
            </a:r>
            <a:r>
              <a:rPr lang="en-US" sz="2800" dirty="0" err="1"/>
              <a:t>imports↓exports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This will lead to a </a:t>
            </a:r>
            <a:r>
              <a:rPr lang="en-US" sz="2800" dirty="0">
                <a:solidFill>
                  <a:srgbClr val="00B0F0"/>
                </a:solidFill>
              </a:rPr>
              <a:t>fall in AD</a:t>
            </a:r>
            <a:r>
              <a:rPr lang="en-US" sz="28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00" y="3012642"/>
            <a:ext cx="4260191" cy="3557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163" y="3301435"/>
            <a:ext cx="18865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effect on AD will then have an effect on Output (Y) and Unemployment.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2389239" y="6292645"/>
            <a:ext cx="432619" cy="383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060446" y="6209067"/>
            <a:ext cx="432619" cy="383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12423"/>
            <a:ext cx="11412416" cy="997161"/>
          </a:xfrm>
        </p:spPr>
        <p:txBody>
          <a:bodyPr/>
          <a:lstStyle/>
          <a:p>
            <a:r>
              <a:rPr lang="en-US" dirty="0" smtClean="0"/>
              <a:t>Two Consequences of Capital Inflows / Outflows</a:t>
            </a:r>
            <a:endParaRPr lang="en-US" dirty="0"/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510" y="888022"/>
            <a:ext cx="3320987" cy="21938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497" y="888023"/>
            <a:ext cx="3443858" cy="2193865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7836661">
            <a:off x="2961580" y="3258428"/>
            <a:ext cx="1367238" cy="90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692205">
            <a:off x="7636289" y="3279657"/>
            <a:ext cx="1457202" cy="90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15235" y="4265183"/>
            <a:ext cx="44744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Consequence </a:t>
            </a:r>
            <a:r>
              <a:rPr lang="en-US" sz="2400" b="1" dirty="0" smtClean="0"/>
              <a:t>1: Net </a:t>
            </a:r>
            <a:r>
              <a:rPr lang="en-US" sz="2400" b="1" dirty="0"/>
              <a:t>Exports and </a:t>
            </a:r>
            <a:r>
              <a:rPr lang="en-US" sz="2400" b="1" dirty="0" smtClean="0"/>
              <a:t>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Inflows→</a:t>
            </a:r>
            <a:r>
              <a:rPr lang="en-US" dirty="0"/>
              <a:t>↑</a:t>
            </a:r>
            <a:r>
              <a:rPr lang="en-US" dirty="0" smtClean="0"/>
              <a:t>Demand for currency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Exchange Rate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↓</a:t>
            </a:r>
            <a:r>
              <a:rPr lang="en-US" dirty="0" smtClean="0"/>
              <a:t>Net </a:t>
            </a:r>
            <a:r>
              <a:rPr lang="en-US" dirty="0"/>
              <a:t>Exports </a:t>
            </a:r>
            <a:r>
              <a:rPr lang="en-US" dirty="0" smtClean="0"/>
              <a:t>→↓AD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smtClean="0"/>
              <a:t>Outflows→</a:t>
            </a:r>
            <a:r>
              <a:rPr lang="en-US" dirty="0"/>
              <a:t>↓</a:t>
            </a:r>
            <a:r>
              <a:rPr lang="en-US" dirty="0" smtClean="0"/>
              <a:t>Demand </a:t>
            </a:r>
            <a:r>
              <a:rPr lang="en-US" dirty="0"/>
              <a:t>for currency </a:t>
            </a:r>
            <a:r>
              <a:rPr lang="en-US" dirty="0" smtClean="0"/>
              <a:t>→</a:t>
            </a:r>
            <a:r>
              <a:rPr lang="en-US" dirty="0"/>
              <a:t>↓</a:t>
            </a:r>
            <a:r>
              <a:rPr lang="en-US" dirty="0" smtClean="0"/>
              <a:t>Exchange </a:t>
            </a:r>
            <a:r>
              <a:rPr lang="en-US" dirty="0"/>
              <a:t>Rate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Net </a:t>
            </a:r>
            <a:r>
              <a:rPr lang="en-US" dirty="0"/>
              <a:t>Exports </a:t>
            </a:r>
            <a:r>
              <a:rPr lang="en-US" dirty="0" smtClean="0"/>
              <a:t>→↑AD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21238" y="4449849"/>
            <a:ext cx="55450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Consequence 2: Capital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inflows→</a:t>
            </a:r>
            <a:r>
              <a:rPr lang="en-US" dirty="0"/>
              <a:t>↑</a:t>
            </a:r>
            <a:r>
              <a:rPr lang="en-US" dirty="0" smtClean="0"/>
              <a:t>Supply Loanable Funds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Private borrowing and investment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↑</a:t>
            </a:r>
            <a:r>
              <a:rPr lang="en-US" dirty="0" smtClean="0"/>
              <a:t>Capital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smtClean="0"/>
              <a:t>Outflows→↓Supply </a:t>
            </a:r>
            <a:r>
              <a:rPr lang="en-US" dirty="0"/>
              <a:t>Loanable Funds </a:t>
            </a:r>
            <a:r>
              <a:rPr lang="en-US" dirty="0" smtClean="0"/>
              <a:t>→↓Private </a:t>
            </a:r>
            <a:r>
              <a:rPr lang="en-US" dirty="0"/>
              <a:t>borrowing and investment </a:t>
            </a:r>
            <a:r>
              <a:rPr lang="en-US" dirty="0" smtClean="0"/>
              <a:t>→↓Capital Formation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795276" y="3244334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↑↓</a:t>
            </a:r>
          </a:p>
        </p:txBody>
      </p:sp>
      <p:sp>
        <p:nvSpPr>
          <p:cNvPr id="41" name="Oval 40">
            <a:hlinkClick r:id="rId4" action="ppaction://hlinksldjump"/>
          </p:cNvPr>
          <p:cNvSpPr/>
          <p:nvPr/>
        </p:nvSpPr>
        <p:spPr>
          <a:xfrm>
            <a:off x="96715" y="4863087"/>
            <a:ext cx="729761" cy="4474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hlinkClick r:id="rId5" action="ppaction://hlinksldjump"/>
          </p:cNvPr>
          <p:cNvSpPr/>
          <p:nvPr/>
        </p:nvSpPr>
        <p:spPr>
          <a:xfrm>
            <a:off x="10896600" y="4343663"/>
            <a:ext cx="729761" cy="4474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90" y="90805"/>
            <a:ext cx="4742180" cy="813435"/>
          </a:xfrm>
        </p:spPr>
        <p:txBody>
          <a:bodyPr/>
          <a:lstStyle/>
          <a:p>
            <a:r>
              <a:rPr lang="en-US" dirty="0" smtClean="0"/>
              <a:t>‘Chains of Events’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060450"/>
            <a:ext cx="3683000" cy="201803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6.4: FP, MP and Exchange Rates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solidFill>
                  <a:srgbClr val="00B050"/>
                </a:solidFill>
              </a:rPr>
              <a:t>Expansionary fiscal policy</a:t>
            </a:r>
            <a:r>
              <a:rPr lang="en-US" sz="2000" dirty="0">
                <a:solidFill>
                  <a:srgbClr val="00B050"/>
                </a:solidFill>
              </a:rPr>
              <a:t>→↑Real Interest Rate (crowding out) →↑Capital Inflows→↑Exchange Rate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Expansionary MP </a:t>
            </a:r>
            <a:r>
              <a:rPr lang="en-US" sz="1800" dirty="0">
                <a:solidFill>
                  <a:srgbClr val="00B050"/>
                </a:solidFill>
              </a:rPr>
              <a:t>→↑MS→↓Interest Rate→↓Capital Flows→↓Demand for the currency →↓Exchange Rate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8640" y="1043305"/>
            <a:ext cx="3413760" cy="20351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6.5: ER and Net Exports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↑Exchange Rate will lead to a fall in Net exports (↑</a:t>
            </a:r>
            <a:r>
              <a:rPr lang="en-US" sz="1800" dirty="0" err="1">
                <a:solidFill>
                  <a:srgbClr val="0070C0"/>
                </a:solidFill>
              </a:rPr>
              <a:t>imports↓exports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This will lead to a fall in AD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↓Exchange Rate will lead to a increase in net exports (↑</a:t>
            </a:r>
            <a:r>
              <a:rPr lang="en-US" sz="2000" dirty="0" err="1">
                <a:solidFill>
                  <a:srgbClr val="0070C0"/>
                </a:solidFill>
              </a:rPr>
              <a:t>exports↓imports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This will lead to an increase in 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55000" y="1043305"/>
            <a:ext cx="3540760" cy="20351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6.6 Capital Inflows and Capital Formation</a:t>
            </a:r>
          </a:p>
          <a:p>
            <a:pPr marL="285750" indent="-285750"/>
            <a:r>
              <a:rPr lang="en-US" sz="2000" dirty="0">
                <a:solidFill>
                  <a:srgbClr val="FF0000"/>
                </a:solidFill>
              </a:rPr>
              <a:t>Capital Inflows→↑Demand for currency →↑Exchange Rate →↓Net Exports →↓AD</a:t>
            </a:r>
          </a:p>
          <a:p>
            <a:pPr marL="285750" indent="-285750"/>
            <a:r>
              <a:rPr lang="en-US" sz="2000" dirty="0">
                <a:solidFill>
                  <a:srgbClr val="FF0000"/>
                </a:solidFill>
              </a:rPr>
              <a:t>Capital inflows→↑Supply Loanable Funds →↑Private borrowing and investment →↑Capital 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7760" y="3813721"/>
            <a:ext cx="168656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spcBef>
                <a:spcPts val="10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→↑</a:t>
            </a:r>
            <a:r>
              <a:rPr lang="en-US" sz="2000" dirty="0">
                <a:solidFill>
                  <a:srgbClr val="00B050"/>
                </a:solidFill>
              </a:rPr>
              <a:t>Capital Inflows</a:t>
            </a:r>
            <a:r>
              <a:rPr lang="en-US" sz="2000" dirty="0" smtClean="0">
                <a:solidFill>
                  <a:srgbClr val="00B050"/>
                </a:solidFill>
              </a:rPr>
              <a:t>→</a:t>
            </a:r>
          </a:p>
          <a:p>
            <a:pPr indent="-228600">
              <a:spcBef>
                <a:spcPts val="10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↑</a:t>
            </a:r>
            <a:r>
              <a:rPr lang="en-US" sz="2000" dirty="0">
                <a:solidFill>
                  <a:srgbClr val="00B050"/>
                </a:solidFill>
              </a:rPr>
              <a:t>Exchange </a:t>
            </a:r>
            <a:r>
              <a:rPr lang="en-US" sz="2000" dirty="0" smtClean="0">
                <a:solidFill>
                  <a:srgbClr val="00B050"/>
                </a:solidFill>
              </a:rPr>
              <a:t>Rate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350" y="4196014"/>
            <a:ext cx="659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→↑Supply Loanable Funds →↑Private borrowing and investment →↑Capital Formation</a:t>
            </a:r>
          </a:p>
        </p:txBody>
      </p:sp>
      <p:sp>
        <p:nvSpPr>
          <p:cNvPr id="8" name="Rectangle 7"/>
          <p:cNvSpPr/>
          <p:nvPr/>
        </p:nvSpPr>
        <p:spPr>
          <a:xfrm rot="923597">
            <a:off x="4646440" y="5558182"/>
            <a:ext cx="5141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>
                <a:solidFill>
                  <a:srgbClr val="0070C0"/>
                </a:solidFill>
              </a:rPr>
              <a:t>→↓Net exports (↑</a:t>
            </a:r>
            <a:r>
              <a:rPr lang="en-US" sz="2000" dirty="0" err="1">
                <a:solidFill>
                  <a:srgbClr val="0070C0"/>
                </a:solidFill>
              </a:rPr>
              <a:t>imports↓exports</a:t>
            </a:r>
            <a:r>
              <a:rPr lang="en-US" sz="2000" dirty="0">
                <a:solidFill>
                  <a:srgbClr val="0070C0"/>
                </a:solidFill>
              </a:rPr>
              <a:t>)→↓AD</a:t>
            </a:r>
          </a:p>
        </p:txBody>
      </p:sp>
      <p:sp>
        <p:nvSpPr>
          <p:cNvPr id="9" name="Rectangle 8"/>
          <p:cNvSpPr/>
          <p:nvPr/>
        </p:nvSpPr>
        <p:spPr>
          <a:xfrm rot="20011570">
            <a:off x="78838" y="4544403"/>
            <a:ext cx="40208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Contractionary Monetary Policy</a:t>
            </a:r>
          </a:p>
          <a:p>
            <a:r>
              <a:rPr lang="en-US" dirty="0">
                <a:solidFill>
                  <a:srgbClr val="00B050"/>
                </a:solidFill>
              </a:rPr>
              <a:t>→</a:t>
            </a:r>
            <a:r>
              <a:rPr lang="en-US" dirty="0" smtClean="0">
                <a:solidFill>
                  <a:srgbClr val="00B050"/>
                </a:solidFill>
              </a:rPr>
              <a:t>↓MS→↑Interest Rate (Money Mkt)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37278">
            <a:off x="788123" y="3513950"/>
            <a:ext cx="303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Expansionary fiscal policy</a:t>
            </a:r>
            <a:r>
              <a:rPr lang="en-US" dirty="0">
                <a:solidFill>
                  <a:srgbClr val="00B050"/>
                </a:solidFill>
              </a:rPr>
              <a:t>→↑Real Interest </a:t>
            </a:r>
            <a:r>
              <a:rPr lang="en-US" dirty="0" smtClean="0">
                <a:solidFill>
                  <a:srgbClr val="00B050"/>
                </a:solidFill>
              </a:rPr>
              <a:t>Rate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83351" y="4711252"/>
            <a:ext cx="3149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For Contractionary Fiscal Policy and Expansionary MP, the same chain but opposite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08">
                  <a:extLst>
                    <a:ext uri="{9D8B030D-6E8A-4147-A177-3AD203B41FA5}">
                      <a16:colId xmlns:a16="http://schemas.microsoft.com/office/drawing/2014/main" val="1582432663"/>
                    </a:ext>
                  </a:extLst>
                </a:gridCol>
                <a:gridCol w="9190892">
                  <a:extLst>
                    <a:ext uri="{9D8B030D-6E8A-4147-A177-3AD203B41FA5}">
                      <a16:colId xmlns:a16="http://schemas.microsoft.com/office/drawing/2014/main" val="3118031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0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of Payments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8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 Market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4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r>
                        <a:rPr lang="en-US" baseline="0" dirty="0" smtClean="0"/>
                        <a:t> and MP effect on Exchange 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59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r>
                        <a:rPr lang="en-US" baseline="0" dirty="0" smtClean="0"/>
                        <a:t> Rates and Net Exports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Bringing</a:t>
                      </a:r>
                      <a:r>
                        <a:rPr lang="en-US" baseline="0" dirty="0" smtClean="0"/>
                        <a:t> it all together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9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0" y="202565"/>
            <a:ext cx="4841240" cy="539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6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8440" y="726440"/>
          <a:ext cx="11333480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58">
                  <a:extLst>
                    <a:ext uri="{9D8B030D-6E8A-4147-A177-3AD203B41FA5}">
                      <a16:colId xmlns:a16="http://schemas.microsoft.com/office/drawing/2014/main" val="1582432663"/>
                    </a:ext>
                  </a:extLst>
                </a:gridCol>
                <a:gridCol w="2758638">
                  <a:extLst>
                    <a:ext uri="{9D8B030D-6E8A-4147-A177-3AD203B41FA5}">
                      <a16:colId xmlns:a16="http://schemas.microsoft.com/office/drawing/2014/main" val="3118031153"/>
                    </a:ext>
                  </a:extLst>
                </a:gridCol>
                <a:gridCol w="7812984">
                  <a:extLst>
                    <a:ext uri="{9D8B030D-6E8A-4147-A177-3AD203B41FA5}">
                      <a16:colId xmlns:a16="http://schemas.microsoft.com/office/drawing/2014/main" val="2298559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0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of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Account:</a:t>
                      </a:r>
                      <a:r>
                        <a:rPr lang="en-US" baseline="0" dirty="0" smtClean="0"/>
                        <a:t> Net exports, Net Income, Net Transfers</a:t>
                      </a:r>
                    </a:p>
                    <a:p>
                      <a:r>
                        <a:rPr lang="en-US" baseline="0" dirty="0" smtClean="0"/>
                        <a:t>Capital and Financial Account: Net investment (financial and real)</a:t>
                      </a:r>
                    </a:p>
                    <a:p>
                      <a:r>
                        <a:rPr lang="en-US" baseline="0" dirty="0" smtClean="0"/>
                        <a:t>CA + CFA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8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r>
                        <a:rPr lang="en-US" baseline="0" dirty="0" smtClean="0"/>
                        <a:t> Rate: Amount of currency A needed to buy currency B</a:t>
                      </a:r>
                    </a:p>
                    <a:p>
                      <a:r>
                        <a:rPr lang="en-US" baseline="0" dirty="0" smtClean="0"/>
                        <a:t>Appreciation: Currency goes up in value and purchasing power increases</a:t>
                      </a:r>
                    </a:p>
                    <a:p>
                      <a:r>
                        <a:rPr lang="en-US" baseline="0" dirty="0" smtClean="0"/>
                        <a:t>Depreciation: Currency goes down in value and purchasing power decreases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Demand, Supply, Equilibrium,</a:t>
                      </a:r>
                      <a:r>
                        <a:rPr lang="en-US" baseline="0" dirty="0" smtClean="0"/>
                        <a:t> Shortage, Surplus</a:t>
                      </a:r>
                    </a:p>
                    <a:p>
                      <a:r>
                        <a:rPr lang="en-US" baseline="0" dirty="0" smtClean="0"/>
                        <a:t>Determinants of Demand/Supply: Preferences, Income, Interest Rates, Trade policies, Expectations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4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r>
                        <a:rPr lang="en-US" baseline="0" dirty="0" smtClean="0"/>
                        <a:t> and MP effect on Exchange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Expansionary fiscal policy→↑Real Interest Rate (crowding out) →↑Capital Inflows→↑Exchange Rate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Expansionary MP </a:t>
                      </a:r>
                      <a:r>
                        <a:rPr lang="en-US" sz="1800" b="0" dirty="0" smtClean="0"/>
                        <a:t>→↑MS→↓Interest Rate→↓Capital Flows→↓Demand for the currency →↓Exchange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59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r>
                        <a:rPr lang="en-US" baseline="0" dirty="0" smtClean="0"/>
                        <a:t> Rates and Net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↑Exchange Rate →↓Net exports (↑</a:t>
                      </a:r>
                      <a:r>
                        <a:rPr lang="en-US" sz="1800" dirty="0" err="1" smtClean="0"/>
                        <a:t>imports↓exports</a:t>
                      </a:r>
                      <a:r>
                        <a:rPr lang="en-US" sz="1800" dirty="0" smtClean="0"/>
                        <a:t>)→↓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Bringing</a:t>
                      </a:r>
                      <a:r>
                        <a:rPr lang="en-US" baseline="0" dirty="0" smtClean="0"/>
                        <a:t> it all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Capital Inflows→↑Demand for currency →↑Exchange Rate →↓Net Exports →↓AD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Capital inflows→↑Supply Loanable Funds →↑Private borrowing and investment →↑Capital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9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80" y="96638"/>
            <a:ext cx="5836620" cy="1167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 and Financial Account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52646" cy="25617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Capital Account Surplus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money enters the country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could mean:</a:t>
            </a:r>
          </a:p>
          <a:p>
            <a:pPr lvl="1"/>
            <a:r>
              <a:rPr lang="en-US" dirty="0" smtClean="0"/>
              <a:t>High value of investment in the local economy by foreigners</a:t>
            </a:r>
          </a:p>
          <a:p>
            <a:pPr lvl="2"/>
            <a:r>
              <a:rPr lang="en-US" dirty="0" smtClean="0"/>
              <a:t>Financial assets</a:t>
            </a:r>
          </a:p>
          <a:p>
            <a:pPr lvl="2"/>
            <a:r>
              <a:rPr lang="en-US" dirty="0" smtClean="0"/>
              <a:t>Real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079023" cy="2696674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Capital Account Deficit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money leaves the country</a:t>
            </a:r>
          </a:p>
          <a:p>
            <a:r>
              <a:rPr lang="en-US" dirty="0" smtClean="0"/>
              <a:t>This could mean:</a:t>
            </a:r>
          </a:p>
          <a:p>
            <a:pPr lvl="1"/>
            <a:r>
              <a:rPr lang="en-US" dirty="0" smtClean="0"/>
              <a:t>High value of investment by locals in foreign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716" y="4980964"/>
            <a:ext cx="2068215" cy="187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73" y="5659520"/>
            <a:ext cx="1454321" cy="61054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2346894" y="4854589"/>
            <a:ext cx="1399425" cy="963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25" y="5271248"/>
            <a:ext cx="1454321" cy="6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59" y="4718743"/>
            <a:ext cx="2068215" cy="1877036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8800632" y="4372977"/>
            <a:ext cx="1276315" cy="963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8574" y="4536831"/>
            <a:ext cx="88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Investment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48521" y="4955764"/>
            <a:ext cx="88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Investment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24" y="1362807"/>
            <a:ext cx="924777" cy="847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6853" y="1305007"/>
            <a:ext cx="778127" cy="7713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85998" y="140003"/>
            <a:ext cx="318189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 capital and financial account balance.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68" y="315964"/>
            <a:ext cx="6319684" cy="854075"/>
          </a:xfrm>
        </p:spPr>
        <p:txBody>
          <a:bodyPr/>
          <a:lstStyle/>
          <a:p>
            <a:r>
              <a:rPr lang="en-US" dirty="0" smtClean="0"/>
              <a:t>Balance of Payments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3" y="1324179"/>
            <a:ext cx="787318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balance of payments = 0 = Current Account + Capital and Financial Account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money that enters the country must be equal to the money that leaves the country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Increase in the CA balance must be offset by a decrease in the CFA balance</a:t>
            </a:r>
          </a:p>
          <a:p>
            <a:pPr lvl="1"/>
            <a:r>
              <a:rPr lang="en-US" dirty="0" smtClean="0"/>
              <a:t>Increase in the CFA balance must be offset by a decrease in the CA balance.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9" y="4496977"/>
            <a:ext cx="10273512" cy="192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06" y="1411216"/>
            <a:ext cx="3172268" cy="1838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3508" y="105508"/>
            <a:ext cx="41042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 account + Capital and Financial Account = 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5" y="60028"/>
            <a:ext cx="6044381" cy="122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Current/Capital Account Surplus/Deficits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35" y="1482725"/>
            <a:ext cx="7971503" cy="18065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the balance of payments = 0, then:</a:t>
            </a:r>
          </a:p>
          <a:p>
            <a:pPr lvl="1"/>
            <a:r>
              <a:rPr lang="en-US" dirty="0" smtClean="0"/>
              <a:t>If the current account is in surplus, the other must be in deficit. </a:t>
            </a:r>
          </a:p>
          <a:p>
            <a:pPr lvl="1"/>
            <a:r>
              <a:rPr lang="en-US" dirty="0"/>
              <a:t>If the current account is in </a:t>
            </a:r>
            <a:r>
              <a:rPr lang="en-US" dirty="0" smtClean="0"/>
              <a:t>deficit, </a:t>
            </a:r>
            <a:r>
              <a:rPr lang="en-US" dirty="0"/>
              <a:t>the other must be in </a:t>
            </a:r>
            <a:r>
              <a:rPr lang="en-US" dirty="0" smtClean="0"/>
              <a:t>surplus.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1110" y="3274957"/>
          <a:ext cx="10432438" cy="314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18">
                  <a:extLst>
                    <a:ext uri="{9D8B030D-6E8A-4147-A177-3AD203B41FA5}">
                      <a16:colId xmlns:a16="http://schemas.microsoft.com/office/drawing/2014/main" val="98980621"/>
                    </a:ext>
                  </a:extLst>
                </a:gridCol>
                <a:gridCol w="3175662">
                  <a:extLst>
                    <a:ext uri="{9D8B030D-6E8A-4147-A177-3AD203B41FA5}">
                      <a16:colId xmlns:a16="http://schemas.microsoft.com/office/drawing/2014/main" val="2178085607"/>
                    </a:ext>
                  </a:extLst>
                </a:gridCol>
                <a:gridCol w="4911658">
                  <a:extLst>
                    <a:ext uri="{9D8B030D-6E8A-4147-A177-3AD203B41FA5}">
                      <a16:colId xmlns:a16="http://schemas.microsoft.com/office/drawing/2014/main" val="1579543087"/>
                    </a:ext>
                  </a:extLst>
                </a:gridCol>
              </a:tblGrid>
              <a:tr h="38536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World 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54834"/>
                  </a:ext>
                </a:extLst>
              </a:tr>
              <a:tr h="15203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Surplus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Exports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&gt; Imports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Deficit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investment in foreign countries than in domestic markets.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 exports</a:t>
                      </a:r>
                      <a:r>
                        <a:rPr lang="en-US" baseline="0" dirty="0" smtClean="0"/>
                        <a:t> many products to other countries, and Chinese are using this money to invest in property etc. in these countries. A lot of property in Sydney, Australia is owned by Chinese investors.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33305"/>
                  </a:ext>
                </a:extLst>
              </a:tr>
              <a:tr h="12352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Deficit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Imports &gt; Exports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Surplus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investment in foreign countries than in domestic markets.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US imports more than it exports. Many foreigners lend money to the US and invest in US companies and property as well as lending to the US government by buying bonds.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07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2560" y="365125"/>
            <a:ext cx="5049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When one account is in deficit the other must be in surplus and vice versa.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55" y="689174"/>
            <a:ext cx="7524545" cy="10015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Balance of Payments = Current Account + Capital Account = 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5" y="1987786"/>
            <a:ext cx="5281246" cy="31654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Current Account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Imports and Exports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Factor Incomes (from ownership of land, capital and enterprise)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Transfers</a:t>
            </a:r>
          </a:p>
          <a:p>
            <a:pPr lvl="1"/>
            <a:r>
              <a:rPr lang="en-US" dirty="0" smtClean="0"/>
              <a:t>Remittances</a:t>
            </a:r>
          </a:p>
          <a:p>
            <a:pPr lvl="1"/>
            <a:r>
              <a:rPr lang="en-US" dirty="0" smtClean="0"/>
              <a:t>Foreign Aid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49667" y="1951074"/>
            <a:ext cx="4945966" cy="3165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Capital Account / Financial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Financial Investments</a:t>
            </a:r>
          </a:p>
          <a:p>
            <a:pPr lvl="1"/>
            <a:r>
              <a:rPr lang="en-US" dirty="0" smtClean="0"/>
              <a:t>Stocks, Bonds, Other financial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 Real Investments</a:t>
            </a:r>
          </a:p>
          <a:p>
            <a:pPr lvl="1"/>
            <a:r>
              <a:rPr lang="en-US" dirty="0" smtClean="0"/>
              <a:t>Foreign Direct Investment (</a:t>
            </a:r>
            <a:r>
              <a:rPr lang="en-US" dirty="0" err="1" smtClean="0"/>
              <a:t>eg</a:t>
            </a:r>
            <a:r>
              <a:rPr lang="en-US" dirty="0" smtClean="0"/>
              <a:t>. factories, retail stores)</a:t>
            </a:r>
          </a:p>
          <a:p>
            <a:pPr lvl="1"/>
            <a:r>
              <a:rPr lang="en-US" dirty="0" smtClean="0"/>
              <a:t>Property and Equipment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422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Credit vs Debit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D</a:t>
            </a:r>
            <a:r>
              <a:rPr lang="en-US" sz="3200" dirty="0" smtClean="0"/>
              <a:t>ebit = </a:t>
            </a:r>
            <a:r>
              <a:rPr lang="en-US" sz="3200" dirty="0">
                <a:solidFill>
                  <a:srgbClr val="00B050"/>
                </a:solidFill>
              </a:rPr>
              <a:t>Credit</a:t>
            </a:r>
            <a:r>
              <a:rPr lang="en-US" sz="3200" dirty="0"/>
              <a:t> = money entering the country – Think: </a:t>
            </a:r>
            <a:r>
              <a:rPr lang="en-US" sz="3200" dirty="0">
                <a:solidFill>
                  <a:srgbClr val="00B050"/>
                </a:solidFill>
              </a:rPr>
              <a:t>Extra credit</a:t>
            </a:r>
          </a:p>
          <a:p>
            <a:r>
              <a:rPr lang="en-US" sz="3200" dirty="0" smtClean="0"/>
              <a:t>money leaving the country – Think: </a:t>
            </a:r>
            <a:r>
              <a:rPr lang="en-US" sz="3200" dirty="0" smtClean="0">
                <a:solidFill>
                  <a:srgbClr val="00B0F0"/>
                </a:solidFill>
              </a:rPr>
              <a:t>D</a:t>
            </a:r>
            <a:r>
              <a:rPr lang="en-US" sz="3200" dirty="0" smtClean="0"/>
              <a:t> = </a:t>
            </a:r>
            <a:r>
              <a:rPr lang="en-US" sz="3200" dirty="0" smtClean="0">
                <a:solidFill>
                  <a:srgbClr val="00B0F0"/>
                </a:solidFill>
              </a:rPr>
              <a:t>down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566" y="50543"/>
            <a:ext cx="3172268" cy="183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218" y="4471868"/>
            <a:ext cx="1543290" cy="979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81" y="3676419"/>
            <a:ext cx="2381582" cy="1590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8040" y="1083318"/>
            <a:ext cx="415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long run the balance of money going in and out of the country is always equal!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27240" y="1956361"/>
            <a:ext cx="1052052" cy="766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0893764" y="2339819"/>
            <a:ext cx="1052052" cy="766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8426" y="170029"/>
            <a:ext cx="615499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Balance of Payments Summary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5795" y="2959790"/>
            <a:ext cx="18658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Surplus = positive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Deficit = negative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14607</TotalTime>
  <Words>6191</Words>
  <Application>Microsoft Office PowerPoint</Application>
  <PresentationFormat>Widescreen</PresentationFormat>
  <Paragraphs>694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Office Theme</vt:lpstr>
      <vt:lpstr>Unit 6</vt:lpstr>
      <vt:lpstr>Topic 6.1 Balance of Payment Accounts</vt:lpstr>
      <vt:lpstr>Current Account</vt:lpstr>
      <vt:lpstr>Current Account Balance</vt:lpstr>
      <vt:lpstr>Capital Account / Financial Account</vt:lpstr>
      <vt:lpstr>Capital and Financial Account Balance</vt:lpstr>
      <vt:lpstr>Balance of Payments = 0</vt:lpstr>
      <vt:lpstr>Current/Capital Account Surplus/Deficits</vt:lpstr>
      <vt:lpstr>Balance of Payments = Current Account + Capital Account = 0</vt:lpstr>
      <vt:lpstr>PowerPoint Presentation</vt:lpstr>
      <vt:lpstr>Exchange Rate Movements</vt:lpstr>
      <vt:lpstr>Appreciation and Depreciation Consequences Summarized</vt:lpstr>
      <vt:lpstr>Floating vs Fixed Exchange Rates</vt:lpstr>
      <vt:lpstr>Exchange Rate Summary</vt:lpstr>
      <vt:lpstr>Foreign Exchange Market – ‘Forex Market’</vt:lpstr>
      <vt:lpstr>Exchange Rate Graph</vt:lpstr>
      <vt:lpstr>Determinants of currency demand:</vt:lpstr>
      <vt:lpstr>Two Meanings of Capital</vt:lpstr>
      <vt:lpstr>Capital Flow Questions – the highest interest rate wins! </vt:lpstr>
      <vt:lpstr>Determinants of Currency Demand</vt:lpstr>
      <vt:lpstr>Movement Along the Currency Demand Curve</vt:lpstr>
      <vt:lpstr>Determinants of Currency Supply</vt:lpstr>
      <vt:lpstr>Forex Market Equilibrium</vt:lpstr>
      <vt:lpstr>Disequilibrium</vt:lpstr>
      <vt:lpstr>Relationship Between Two Currencies</vt:lpstr>
      <vt:lpstr>Foreign Exchange Market Summary</vt:lpstr>
      <vt:lpstr>6.4 The Effect of Changes in Policies and Economic Conditions on the Foreign Exchange Market.</vt:lpstr>
      <vt:lpstr>Fiscal Policy, Interest Rates and Exchange Rates</vt:lpstr>
      <vt:lpstr>FP and MP, Interest Rates, Exchange Rates</vt:lpstr>
      <vt:lpstr>Government Policy, Capital Flows and Exchange Rates</vt:lpstr>
      <vt:lpstr>Determinants of Demand/Supply of Currency</vt:lpstr>
      <vt:lpstr>PowerPoint Presentation</vt:lpstr>
      <vt:lpstr>Determinants of Currency Demand</vt:lpstr>
      <vt:lpstr>Determinants of Currency Supply</vt:lpstr>
      <vt:lpstr>6.5 Changes in the Foreign Exchange Market and Net Exports </vt:lpstr>
      <vt:lpstr>Exchange Rate affects Net Exports, affects AD</vt:lpstr>
      <vt:lpstr>FP and MP, Interest Rates, Exchange Rates and Aggregate Demand</vt:lpstr>
      <vt:lpstr>1st, 2nd, 3rd effects etc.</vt:lpstr>
      <vt:lpstr>1st, 2nd, 3rd etc. effect - Analogies</vt:lpstr>
      <vt:lpstr>6.6 The Exchange Rate, Government Policy and Capital Flows</vt:lpstr>
      <vt:lpstr>Higher Interest Rates and Capital Inflows</vt:lpstr>
      <vt:lpstr>Lower Interest Rates and Capital Outflows</vt:lpstr>
      <vt:lpstr>Two Consequences of Capital Inflows / Outflows</vt:lpstr>
      <vt:lpstr>Exchange Rate affects Net Exports, affects AD</vt:lpstr>
      <vt:lpstr>PowerPoint Presentation</vt:lpstr>
      <vt:lpstr>‘Chains of Events’</vt:lpstr>
      <vt:lpstr>Exchange Rate Summaries</vt:lpstr>
      <vt:lpstr>Exchange Rate Summary</vt:lpstr>
      <vt:lpstr>Foreign Exchange Market Summary</vt:lpstr>
      <vt:lpstr>1st, 2nd, 3rd effects etc.</vt:lpstr>
      <vt:lpstr>Government Policy, Capital Flows and Exchange Rates</vt:lpstr>
      <vt:lpstr>Exchange Rate affects Net Exports, affects AD</vt:lpstr>
      <vt:lpstr>Two Consequences of Capital Inflows / Outflows</vt:lpstr>
      <vt:lpstr>‘Chains of Events’</vt:lpstr>
      <vt:lpstr>Unit 6 Summary</vt:lpstr>
      <vt:lpstr>Unit 6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David</dc:creator>
  <cp:lastModifiedBy>David</cp:lastModifiedBy>
  <cp:revision>34</cp:revision>
  <dcterms:created xsi:type="dcterms:W3CDTF">2022-03-07T07:58:46Z</dcterms:created>
  <dcterms:modified xsi:type="dcterms:W3CDTF">2025-05-06T03:25:41Z</dcterms:modified>
</cp:coreProperties>
</file>